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howGuides="1">
      <p:cViewPr>
        <p:scale>
          <a:sx n="70" d="100"/>
          <a:sy n="70" d="100"/>
        </p:scale>
        <p:origin x="-13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6296169279531043E-2"/>
          <c:y val="6.5659926937618643E-2"/>
          <c:w val="0.62965913425680953"/>
          <c:h val="0.6369560471607728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Выбрали профессию?</c:v>
                </c:pt>
                <c:pt idx="1">
                  <c:v>Знаете ли, вы где можно приобрести профессию?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</c:v>
                </c:pt>
                <c:pt idx="1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CAA-44E9-A597-F607FFE13BA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Выбрали профессию?</c:v>
                </c:pt>
                <c:pt idx="1">
                  <c:v>Знаете ли, вы где можно приобрести профессию?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86</c:v>
                </c:pt>
                <c:pt idx="1">
                  <c:v>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CAA-44E9-A597-F607FFE13BA3}"/>
            </c:ext>
          </c:extLst>
        </c:ser>
        <c:axId val="93211648"/>
        <c:axId val="93217536"/>
      </c:barChart>
      <c:catAx>
        <c:axId val="93211648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93217536"/>
        <c:crosses val="autoZero"/>
        <c:auto val="1"/>
        <c:lblAlgn val="ctr"/>
        <c:lblOffset val="100"/>
      </c:catAx>
      <c:valAx>
        <c:axId val="93217536"/>
        <c:scaling>
          <c:orientation val="minMax"/>
        </c:scaling>
        <c:axPos val="l"/>
        <c:majorGridlines/>
        <c:numFmt formatCode="General" sourceLinked="1"/>
        <c:tickLblPos val="nextTo"/>
        <c:crossAx val="93211648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800"/>
            </a:pPr>
            <a:endParaRPr lang="ru-RU"/>
          </a:p>
        </c:txPr>
      </c:legendEntry>
      <c:layout>
        <c:manualLayout>
          <c:xMode val="edge"/>
          <c:yMode val="edge"/>
          <c:x val="0.69842638363124432"/>
          <c:y val="0.34033348216575326"/>
          <c:w val="0.29325118665615263"/>
          <c:h val="0.33998024534145033"/>
        </c:manualLayout>
      </c:layout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темперамент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5.3338564435975039E-2"/>
          <c:y val="2.5601975055308021E-2"/>
          <c:w val="0.86532964706145665"/>
          <c:h val="0.7684285053824019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проценты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Меланхолик</c:v>
                </c:pt>
                <c:pt idx="1">
                  <c:v>Флегматик</c:v>
                </c:pt>
                <c:pt idx="2">
                  <c:v>Сангвиник</c:v>
                </c:pt>
                <c:pt idx="3">
                  <c:v>Холерик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28</c:v>
                </c:pt>
                <c:pt idx="2">
                  <c:v>42</c:v>
                </c:pt>
                <c:pt idx="3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52A-4C7E-970B-A73E0EBA1ADD}"/>
            </c:ext>
          </c:extLst>
        </c:ser>
        <c:axId val="86488960"/>
        <c:axId val="86490496"/>
      </c:barChart>
      <c:catAx>
        <c:axId val="86488960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6490496"/>
        <c:crosses val="autoZero"/>
        <c:auto val="1"/>
        <c:lblAlgn val="ctr"/>
        <c:lblOffset val="100"/>
      </c:catAx>
      <c:valAx>
        <c:axId val="8649049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6488960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4"/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карта</a:t>
            </a:r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 интересов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проценты</c:v>
                </c:pt>
              </c:strCache>
            </c:strRef>
          </c:tx>
          <c:cat>
            <c:strRef>
              <c:f>Лист1!$A$2:$A$15</c:f>
              <c:strCache>
                <c:ptCount val="14"/>
                <c:pt idx="0">
                  <c:v>Физика</c:v>
                </c:pt>
                <c:pt idx="1">
                  <c:v>Математика</c:v>
                </c:pt>
                <c:pt idx="2">
                  <c:v>Автодело</c:v>
                </c:pt>
                <c:pt idx="3">
                  <c:v>Компьютер и оргтехника</c:v>
                </c:pt>
                <c:pt idx="4">
                  <c:v>Химия</c:v>
                </c:pt>
                <c:pt idx="5">
                  <c:v>Биология и сельское хоз.</c:v>
                </c:pt>
                <c:pt idx="6">
                  <c:v>Медицина</c:v>
                </c:pt>
                <c:pt idx="7">
                  <c:v>География, экология</c:v>
                </c:pt>
                <c:pt idx="8">
                  <c:v>Филология, журналистика</c:v>
                </c:pt>
                <c:pt idx="9">
                  <c:v>Искусство</c:v>
                </c:pt>
                <c:pt idx="10">
                  <c:v>Педагогика</c:v>
                </c:pt>
                <c:pt idx="11">
                  <c:v>Труд в сфере обслуживания</c:v>
                </c:pt>
                <c:pt idx="12">
                  <c:v>Военное дело, МЧС</c:v>
                </c:pt>
                <c:pt idx="13">
                  <c:v>Право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42</c:v>
                </c:pt>
                <c:pt idx="1">
                  <c:v>0</c:v>
                </c:pt>
                <c:pt idx="2">
                  <c:v>0</c:v>
                </c:pt>
                <c:pt idx="3">
                  <c:v>14</c:v>
                </c:pt>
                <c:pt idx="4">
                  <c:v>42</c:v>
                </c:pt>
                <c:pt idx="5">
                  <c:v>56</c:v>
                </c:pt>
                <c:pt idx="6">
                  <c:v>28</c:v>
                </c:pt>
                <c:pt idx="7">
                  <c:v>42</c:v>
                </c:pt>
                <c:pt idx="8">
                  <c:v>14</c:v>
                </c:pt>
                <c:pt idx="9">
                  <c:v>42</c:v>
                </c:pt>
                <c:pt idx="10">
                  <c:v>0</c:v>
                </c:pt>
                <c:pt idx="11">
                  <c:v>28</c:v>
                </c:pt>
                <c:pt idx="12">
                  <c:v>28</c:v>
                </c:pt>
                <c:pt idx="13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CA7-4262-8EBE-8E3D54AC6D87}"/>
            </c:ext>
          </c:extLst>
        </c:ser>
        <c:axId val="86498304"/>
        <c:axId val="88109824"/>
      </c:barChart>
      <c:catAx>
        <c:axId val="8649830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8109824"/>
        <c:crosses val="autoZero"/>
        <c:auto val="1"/>
        <c:lblAlgn val="ctr"/>
        <c:lblOffset val="100"/>
      </c:catAx>
      <c:valAx>
        <c:axId val="8810982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6498304"/>
        <c:crosses val="autoZero"/>
        <c:crossBetween val="between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склонности</a:t>
            </a:r>
            <a:r>
              <a:rPr lang="ru-RU" sz="1600" baseline="0">
                <a:latin typeface="Times New Roman" pitchFamily="18" charset="0"/>
                <a:cs typeface="Times New Roman" pitchFamily="18" charset="0"/>
              </a:rPr>
              <a:t> и профессиональная направленность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проценты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Ч - Ч</c:v>
                </c:pt>
                <c:pt idx="1">
                  <c:v>Ч - П</c:v>
                </c:pt>
                <c:pt idx="2">
                  <c:v>Ч - Т</c:v>
                </c:pt>
                <c:pt idx="3">
                  <c:v>Ч - Зн</c:v>
                </c:pt>
                <c:pt idx="4">
                  <c:v>Ч - Х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14</c:v>
                </c:pt>
                <c:pt idx="1">
                  <c:v>42</c:v>
                </c:pt>
                <c:pt idx="2">
                  <c:v>0</c:v>
                </c:pt>
                <c:pt idx="3">
                  <c:v>14</c:v>
                </c:pt>
                <c:pt idx="4">
                  <c:v>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04F-4EF3-BC6F-0E6BD0330100}"/>
            </c:ext>
          </c:extLst>
        </c:ser>
        <c:axId val="105237888"/>
        <c:axId val="122754176"/>
      </c:barChart>
      <c:catAx>
        <c:axId val="105237888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2754176"/>
        <c:crosses val="autoZero"/>
        <c:auto val="1"/>
        <c:lblAlgn val="ctr"/>
        <c:lblOffset val="100"/>
      </c:catAx>
      <c:valAx>
        <c:axId val="12275417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5237888"/>
        <c:crosses val="autoZero"/>
        <c:crossBetween val="between"/>
      </c:valAx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профессиональный</a:t>
            </a:r>
            <a:r>
              <a:rPr lang="ru-RU" sz="1600" baseline="0">
                <a:latin typeface="Times New Roman" pitchFamily="18" charset="0"/>
                <a:cs typeface="Times New Roman" pitchFamily="18" charset="0"/>
              </a:rPr>
              <a:t> тип личности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проценты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Реалистический</c:v>
                </c:pt>
                <c:pt idx="1">
                  <c:v>Интелектуальный</c:v>
                </c:pt>
                <c:pt idx="2">
                  <c:v>Социальный</c:v>
                </c:pt>
                <c:pt idx="3">
                  <c:v>Конвенциальный</c:v>
                </c:pt>
                <c:pt idx="4">
                  <c:v>Предприимчевый</c:v>
                </c:pt>
                <c:pt idx="5">
                  <c:v>Артистический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14</c:v>
                </c:pt>
                <c:pt idx="1">
                  <c:v>14</c:v>
                </c:pt>
                <c:pt idx="2">
                  <c:v>32</c:v>
                </c:pt>
                <c:pt idx="3">
                  <c:v>14</c:v>
                </c:pt>
                <c:pt idx="4">
                  <c:v>14</c:v>
                </c:pt>
                <c:pt idx="5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604-410C-B339-3329E72AAA66}"/>
            </c:ext>
          </c:extLst>
        </c:ser>
        <c:axId val="131200896"/>
        <c:axId val="131202432"/>
      </c:barChart>
      <c:catAx>
        <c:axId val="131200896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1202432"/>
        <c:crosses val="autoZero"/>
        <c:auto val="1"/>
        <c:lblAlgn val="ctr"/>
        <c:lblOffset val="100"/>
      </c:catAx>
      <c:valAx>
        <c:axId val="13120243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1200896"/>
        <c:crosses val="autoZero"/>
        <c:crossBetween val="between"/>
      </c:valAx>
    </c:plotArea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 altLang="ru-RU"/>
          </a:p>
        </p:txBody>
      </p:sp>
      <p:sp>
        <p:nvSpPr>
          <p:cNvPr id="92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Click to edit Master text styles</a:t>
            </a:r>
          </a:p>
          <a:p>
            <a:pPr lvl="1"/>
            <a:r>
              <a:rPr lang="ru-RU" altLang="ru-RU" smtClean="0"/>
              <a:t>Second level</a:t>
            </a:r>
          </a:p>
          <a:p>
            <a:pPr lvl="2"/>
            <a:r>
              <a:rPr lang="ru-RU" altLang="ru-RU" smtClean="0"/>
              <a:t>Third level</a:t>
            </a:r>
          </a:p>
          <a:p>
            <a:pPr lvl="3"/>
            <a:r>
              <a:rPr lang="ru-RU" altLang="ru-RU" smtClean="0"/>
              <a:t>Fourth level</a:t>
            </a:r>
          </a:p>
          <a:p>
            <a:pPr lvl="4"/>
            <a:r>
              <a:rPr lang="ru-RU" altLang="ru-RU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7388D21-CF1F-4C18-9F86-9914354C20F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4140200" y="1052513"/>
            <a:ext cx="5003800" cy="115252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0" y="792163"/>
            <a:ext cx="6048375" cy="1109662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1652588"/>
            <a:ext cx="6048375" cy="696912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2013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2416175"/>
            <a:ext cx="1909762" cy="40354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2416175"/>
            <a:ext cx="5581650" cy="40354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7983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9785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849400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76338" y="2997200"/>
            <a:ext cx="3744912" cy="345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3650" y="2997200"/>
            <a:ext cx="3746500" cy="345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1147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1825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7285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6262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843099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258052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2416175"/>
            <a:ext cx="65532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997200"/>
            <a:ext cx="7643812" cy="345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11960" y="1150870"/>
            <a:ext cx="4645025" cy="1169987"/>
          </a:xfrm>
          <a:noFill/>
          <a:ln>
            <a:solidFill>
              <a:schemeClr val="tx2">
                <a:lumMod val="85000"/>
                <a:lumOff val="15000"/>
              </a:schemeClr>
            </a:solidFill>
          </a:ln>
        </p:spPr>
        <p:txBody>
          <a:bodyPr/>
          <a:lstStyle/>
          <a:p>
            <a:r>
              <a:rPr lang="ru-RU" sz="24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«Применение </a:t>
            </a:r>
            <a:r>
              <a:rPr lang="ru-RU" sz="24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статистических данных  </a:t>
            </a:r>
            <a:r>
              <a:rPr lang="ru-RU" sz="24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24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24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при выборе профессии»</a:t>
            </a:r>
            <a:br>
              <a:rPr lang="ru-RU" sz="24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uk-UA" altLang="ru-RU" sz="24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941168"/>
            <a:ext cx="4087812" cy="374650"/>
          </a:xfrm>
        </p:spPr>
        <p:txBody>
          <a:bodyPr/>
          <a:lstStyle/>
          <a:p>
            <a:r>
              <a:rPr lang="ru-RU" sz="1600" dirty="0"/>
              <a:t>Богомолова Алина Андреевна</a:t>
            </a:r>
          </a:p>
          <a:p>
            <a:r>
              <a:rPr lang="ru-RU" sz="1600" dirty="0" err="1"/>
              <a:t>Пергунова</a:t>
            </a:r>
            <a:r>
              <a:rPr lang="ru-RU" sz="1600" dirty="0"/>
              <a:t> Ангелина Александровна </a:t>
            </a:r>
          </a:p>
          <a:p>
            <a:r>
              <a:rPr lang="ru-RU" sz="1600" dirty="0"/>
              <a:t>МБОУ «БСШ №5» 8 класс</a:t>
            </a:r>
          </a:p>
          <a:p>
            <a:r>
              <a:rPr lang="ru-RU" sz="1600" dirty="0"/>
              <a:t>Руководитель: Анучина </a:t>
            </a:r>
            <a:r>
              <a:rPr lang="ru-RU" sz="1600" dirty="0" smtClean="0"/>
              <a:t>Р.Р.</a:t>
            </a:r>
            <a:endParaRPr lang="ru-RU" sz="1600" dirty="0"/>
          </a:p>
          <a:p>
            <a:r>
              <a:rPr lang="ru-RU" sz="1600" dirty="0"/>
              <a:t>учитель </a:t>
            </a:r>
            <a:r>
              <a:rPr lang="ru-RU" sz="1600" dirty="0" smtClean="0"/>
              <a:t>математики</a:t>
            </a:r>
            <a:endParaRPr lang="ru-RU" sz="1600" dirty="0"/>
          </a:p>
          <a:p>
            <a:r>
              <a:rPr lang="ru-RU" sz="1600" dirty="0"/>
              <a:t> </a:t>
            </a:r>
          </a:p>
          <a:p>
            <a:pPr>
              <a:lnSpc>
                <a:spcPct val="90000"/>
              </a:lnSpc>
            </a:pPr>
            <a:endParaRPr lang="uk-UA" alt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7940" y="2564904"/>
            <a:ext cx="4992555" cy="37444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662" y="428604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/>
                </a:solidFill>
              </a:rPr>
              <a:t>МБОУ «</a:t>
            </a:r>
            <a:r>
              <a:rPr lang="ru-RU" b="1" dirty="0" err="1" smtClean="0">
                <a:solidFill>
                  <a:schemeClr val="accent4"/>
                </a:solidFill>
              </a:rPr>
              <a:t>Брянковская</a:t>
            </a:r>
            <a:r>
              <a:rPr lang="ru-RU" b="1" dirty="0" smtClean="0">
                <a:solidFill>
                  <a:schemeClr val="accent4"/>
                </a:solidFill>
              </a:rPr>
              <a:t> средняя школа № 5»</a:t>
            </a:r>
            <a:endParaRPr lang="ru-RU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0723823"/>
              </p:ext>
            </p:extLst>
          </p:nvPr>
        </p:nvGraphicFramePr>
        <p:xfrm>
          <a:off x="1165421" y="1772815"/>
          <a:ext cx="7150995" cy="42091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46539">
                  <a:extLst>
                    <a:ext uri="{9D8B030D-6E8A-4147-A177-3AD203B41FA5}">
                      <a16:colId xmlns:a16="http://schemas.microsoft.com/office/drawing/2014/main" xmlns="" val="332434465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xmlns="" val="3303703040"/>
                    </a:ext>
                  </a:extLst>
                </a:gridCol>
              </a:tblGrid>
              <a:tr h="5261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Число судьбы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83740856"/>
                  </a:ext>
                </a:extLst>
              </a:tr>
              <a:tr h="5261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76374124"/>
                  </a:ext>
                </a:extLst>
              </a:tr>
              <a:tr h="5261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55985818"/>
                  </a:ext>
                </a:extLst>
              </a:tr>
              <a:tr h="5261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50161150"/>
                  </a:ext>
                </a:extLst>
              </a:tr>
              <a:tr h="5261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08589313"/>
                  </a:ext>
                </a:extLst>
              </a:tr>
              <a:tr h="5261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00486750"/>
                  </a:ext>
                </a:extLst>
              </a:tr>
              <a:tr h="5261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03982033"/>
                  </a:ext>
                </a:extLst>
              </a:tr>
              <a:tr h="5261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336594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06399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16414603"/>
              </p:ext>
            </p:extLst>
          </p:nvPr>
        </p:nvGraphicFramePr>
        <p:xfrm>
          <a:off x="251518" y="260648"/>
          <a:ext cx="8640961" cy="64658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2400">
                  <a:extLst>
                    <a:ext uri="{9D8B030D-6E8A-4147-A177-3AD203B41FA5}">
                      <a16:colId xmlns:a16="http://schemas.microsoft.com/office/drawing/2014/main" xmlns="" val="2516316276"/>
                    </a:ext>
                  </a:extLst>
                </a:gridCol>
                <a:gridCol w="2127564">
                  <a:extLst>
                    <a:ext uri="{9D8B030D-6E8A-4147-A177-3AD203B41FA5}">
                      <a16:colId xmlns:a16="http://schemas.microsoft.com/office/drawing/2014/main" xmlns="" val="125606333"/>
                    </a:ext>
                  </a:extLst>
                </a:gridCol>
                <a:gridCol w="5510997">
                  <a:extLst>
                    <a:ext uri="{9D8B030D-6E8A-4147-A177-3AD203B41FA5}">
                      <a16:colId xmlns:a16="http://schemas.microsoft.com/office/drawing/2014/main" xmlns="" val="814107660"/>
                    </a:ext>
                  </a:extLst>
                </a:gridCol>
              </a:tblGrid>
              <a:tr h="136172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Число </a:t>
                      </a:r>
                      <a:r>
                        <a:rPr lang="ru-RU" sz="1200" dirty="0" smtClean="0">
                          <a:effectLst/>
                        </a:rPr>
                        <a:t>судьбы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31" marR="6643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Список учащихся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31" marR="664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Характеристика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31" marR="66431" marT="0" marB="0"/>
                </a:tc>
                <a:extLst>
                  <a:ext uri="{0D108BD9-81ED-4DB2-BD59-A6C34878D82A}">
                    <a16:rowId xmlns:a16="http://schemas.microsoft.com/office/drawing/2014/main" xmlns="" val="831773556"/>
                  </a:ext>
                </a:extLst>
              </a:tr>
              <a:tr h="510410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31" marR="664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31" marR="6643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Единица почиталась раньше особо и считалась символом славы и могущества. Как число имени, единица означает личность полную энергии и желания действовать. С этим числом связывалась уверенность в своих силах и возможностях. Эти люди хотят занять свое место в соответствии с числом, т.е. быть первыми. Это прирожденные лидеры. Профессии: директор (в том числе - генеральный, коммерческий, арт-директор), бухгалтер, писатель, политик, актер, кинорежиссер, сценарист, декоратор, художник, адвокат, хирург.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31" marR="66431" marT="0" marB="0"/>
                </a:tc>
                <a:extLst>
                  <a:ext uri="{0D108BD9-81ED-4DB2-BD59-A6C34878D82A}">
                    <a16:rowId xmlns:a16="http://schemas.microsoft.com/office/drawing/2014/main" xmlns="" val="16650043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55250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18209801"/>
              </p:ext>
            </p:extLst>
          </p:nvPr>
        </p:nvGraphicFramePr>
        <p:xfrm>
          <a:off x="251520" y="1484784"/>
          <a:ext cx="8568952" cy="5040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4047">
                  <a:extLst>
                    <a:ext uri="{9D8B030D-6E8A-4147-A177-3AD203B41FA5}">
                      <a16:colId xmlns:a16="http://schemas.microsoft.com/office/drawing/2014/main" xmlns="" val="4212983762"/>
                    </a:ext>
                  </a:extLst>
                </a:gridCol>
                <a:gridCol w="2109834">
                  <a:extLst>
                    <a:ext uri="{9D8B030D-6E8A-4147-A177-3AD203B41FA5}">
                      <a16:colId xmlns:a16="http://schemas.microsoft.com/office/drawing/2014/main" xmlns="" val="2847263971"/>
                    </a:ext>
                  </a:extLst>
                </a:gridCol>
                <a:gridCol w="5465071">
                  <a:extLst>
                    <a:ext uri="{9D8B030D-6E8A-4147-A177-3AD203B41FA5}">
                      <a16:colId xmlns:a16="http://schemas.microsoft.com/office/drawing/2014/main" xmlns="" val="1817368261"/>
                    </a:ext>
                  </a:extLst>
                </a:gridCol>
              </a:tblGrid>
              <a:tr h="50405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2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5</a:t>
                      </a:r>
                      <a:endParaRPr lang="ru-RU" sz="12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Эти люди легки, обаятельны, легко приспосабливаются к обстоятельствам, хотя эти люди больше склонны к размышлениям, чем к действиям. Два символизирует изменчивый характер, и даже какое-то внутреннее беспокойство. Наибольший успех приносит совместная работа с друзьями. Профессии: психолог, рабочий, проектировщик, конструктор, банковский служащий, экономист, исследователь, учитель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626515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81320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2994844"/>
              </p:ext>
            </p:extLst>
          </p:nvPr>
        </p:nvGraphicFramePr>
        <p:xfrm>
          <a:off x="359594" y="289083"/>
          <a:ext cx="8208911" cy="6309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2280">
                  <a:extLst>
                    <a:ext uri="{9D8B030D-6E8A-4147-A177-3AD203B41FA5}">
                      <a16:colId xmlns:a16="http://schemas.microsoft.com/office/drawing/2014/main" xmlns="" val="1915723180"/>
                    </a:ext>
                  </a:extLst>
                </a:gridCol>
                <a:gridCol w="2021185">
                  <a:extLst>
                    <a:ext uri="{9D8B030D-6E8A-4147-A177-3AD203B41FA5}">
                      <a16:colId xmlns:a16="http://schemas.microsoft.com/office/drawing/2014/main" xmlns="" val="1584372871"/>
                    </a:ext>
                  </a:extLst>
                </a:gridCol>
                <a:gridCol w="5235446">
                  <a:extLst>
                    <a:ext uri="{9D8B030D-6E8A-4147-A177-3AD203B41FA5}">
                      <a16:colId xmlns:a16="http://schemas.microsoft.com/office/drawing/2014/main" xmlns="" val="2831043399"/>
                    </a:ext>
                  </a:extLst>
                </a:gridCol>
              </a:tblGrid>
              <a:tr h="527440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4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215" marR="3321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</a:t>
                      </a: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215" marR="3321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Люди, у которых число 4, добьются успеха в науке и технике. Они трудолюбивы, надежны, стойки и честны. На них можно положиться в трудную минуту, т.к. тогда раскрываются с лучшей стороны качества их характера.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Четыре – это число сторон света, четырех стихий, времен года. Эти люди могут замечать детали, которые не видят другие люди. Что может приводить к стычкам и ссорам. Так что имейте это в виду! Подходит производство чего-то материального, промышленность, строительство, земледелие, торговля, а также работа, связанная с охраной и контролем.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   Не подходит работа, на которой нужно принимать быстрые решения в часто меняющихся условиях, кратковременная и эмоционально нестабильная работа.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   Вы - мастер по части деталей и умеете, как никто, работать упорно и сосредоточенно, а люди редкостного типа будут щедро вознаграждены там, где требуются упомянутые качества. Хотя многие из названных профессий кажутся обыденными, вас отличает редкий профессионализм и внимание к деталям, а поэтому вы работник высокой квалификации, чем должны гордиться.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Рекомендуемые области деятельности: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Вы преуспеете как строитель, архитектор, каменщик, электрик, водопроводчик, врач-диагност, библиотекарь, секретарь, инженер, учитель, декан факультета, изобретатель, фермер, садовод, чертежник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215" marR="33215" marT="0" marB="0"/>
                </a:tc>
                <a:extLst>
                  <a:ext uri="{0D108BD9-81ED-4DB2-BD59-A6C34878D82A}">
                    <a16:rowId xmlns:a16="http://schemas.microsoft.com/office/drawing/2014/main" xmlns="" val="27394463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28982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42080355"/>
              </p:ext>
            </p:extLst>
          </p:nvPr>
        </p:nvGraphicFramePr>
        <p:xfrm>
          <a:off x="179512" y="260649"/>
          <a:ext cx="8712968" cy="59046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0754">
                  <a:extLst>
                    <a:ext uri="{9D8B030D-6E8A-4147-A177-3AD203B41FA5}">
                      <a16:colId xmlns:a16="http://schemas.microsoft.com/office/drawing/2014/main" xmlns="" val="948663075"/>
                    </a:ext>
                  </a:extLst>
                </a:gridCol>
                <a:gridCol w="2145292">
                  <a:extLst>
                    <a:ext uri="{9D8B030D-6E8A-4147-A177-3AD203B41FA5}">
                      <a16:colId xmlns:a16="http://schemas.microsoft.com/office/drawing/2014/main" xmlns="" val="960269180"/>
                    </a:ext>
                  </a:extLst>
                </a:gridCol>
                <a:gridCol w="5556922">
                  <a:extLst>
                    <a:ext uri="{9D8B030D-6E8A-4147-A177-3AD203B41FA5}">
                      <a16:colId xmlns:a16="http://schemas.microsoft.com/office/drawing/2014/main" xmlns="" val="3525507534"/>
                    </a:ext>
                  </a:extLst>
                </a:gridCol>
              </a:tblGrid>
              <a:tr h="59046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5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180" marR="431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180" marR="431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	</a:t>
                      </a:r>
                      <a:r>
                        <a:rPr lang="ru-RU" sz="1400" dirty="0">
                          <a:effectLst/>
                        </a:rPr>
                        <a:t>Лучших результатов в жизни можно достигнуть, если направить свою энергию на повседневный труд и учебу. Нередко пятерка указывает на философский склад ума. Не исключено, что из вас получатся хорошие ученые, выдающиеся философы.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Еще одна особенность пятерки – это число чувств. Обычно обладатели этой цифры крайне эмоциональны и чувствительны. Они легкомысленны и склонны к риску. Подходит работа, где можно проявить себя, свои организаторские способности.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  Вы никогда не будете счастливы, оставаясь на одном месте, занимаясь одним и тем же делом, ведь для вас жизнь хороша тем, что несет перемену. Вы стремитесь всегда быть в движении в прямом и переносном смысле слова. Профессии: работник социальных служб, продавец, детектив, секретный агент, исследователь, курьер, водитель, актер, импресарио, изобретатель,  адвокат, редактор, писатель, политик, модельер, судья, учитель, фотограф, косметолог, хирург-пластик, летчик, исследователь, археолог, музыкант.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180" marR="43180" marT="0" marB="0"/>
                </a:tc>
                <a:extLst>
                  <a:ext uri="{0D108BD9-81ED-4DB2-BD59-A6C34878D82A}">
                    <a16:rowId xmlns:a16="http://schemas.microsoft.com/office/drawing/2014/main" xmlns="" val="655142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02719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95506856"/>
              </p:ext>
            </p:extLst>
          </p:nvPr>
        </p:nvGraphicFramePr>
        <p:xfrm>
          <a:off x="107504" y="476672"/>
          <a:ext cx="8712969" cy="59959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0754">
                  <a:extLst>
                    <a:ext uri="{9D8B030D-6E8A-4147-A177-3AD203B41FA5}">
                      <a16:colId xmlns:a16="http://schemas.microsoft.com/office/drawing/2014/main" xmlns="" val="2125784878"/>
                    </a:ext>
                  </a:extLst>
                </a:gridCol>
                <a:gridCol w="2145293">
                  <a:extLst>
                    <a:ext uri="{9D8B030D-6E8A-4147-A177-3AD203B41FA5}">
                      <a16:colId xmlns:a16="http://schemas.microsoft.com/office/drawing/2014/main" xmlns="" val="3780069726"/>
                    </a:ext>
                  </a:extLst>
                </a:gridCol>
                <a:gridCol w="5556922">
                  <a:extLst>
                    <a:ext uri="{9D8B030D-6E8A-4147-A177-3AD203B41FA5}">
                      <a16:colId xmlns:a16="http://schemas.microsoft.com/office/drawing/2014/main" xmlns="" val="4009702244"/>
                    </a:ext>
                  </a:extLst>
                </a:gridCol>
              </a:tblGrid>
              <a:tr h="599594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8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Эти люди могут управлять коллективом, увлекать за собой людей. Они достигнут больших успехов на военном поприще, в политике, в деловом мире. Их конёк – значительные и крупные дела. Это число двойственно: это сумма 4+4, т.е. этим людям свойственны черты цифры 4, с другой стороны, это число имеет свои свойства. Главное, этих людей отличает сильная воля, резко выраженная индивидуальность. Со стороны они могут казаться отстраненными и холодными, но это не всегда так, под этой оболочкой скрываются горячие чувства.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Рекомендуемые профессии (должности):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  Вы преуспеете как филантроп, политик, изобретатель, администратор, редактор, писатель, издатель, театральный режиссер или продюсер, банкир, брокер, армейский офицер или военный эксперт, детектив и следователь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/>
                </a:tc>
                <a:extLst>
                  <a:ext uri="{0D108BD9-81ED-4DB2-BD59-A6C34878D82A}">
                    <a16:rowId xmlns:a16="http://schemas.microsoft.com/office/drawing/2014/main" xmlns="" val="388450120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4577621" y="-331581"/>
            <a:ext cx="16300263" cy="788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819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844824"/>
            <a:ext cx="8187386" cy="3454400"/>
          </a:xfrm>
        </p:spPr>
        <p:txBody>
          <a:bodyPr/>
          <a:lstStyle/>
          <a:p>
            <a:r>
              <a:rPr lang="ru-RU" sz="4000" dirty="0" smtClean="0"/>
              <a:t>Наша гипотеза подтвердилась  зная психологические особенности человека и его число судьбы , то мы можем определиться с профессией.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476837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708920"/>
            <a:ext cx="8640960" cy="3672408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ЗАКЛЮЧЕНИЕ</a:t>
            </a:r>
          </a:p>
          <a:p>
            <a:pPr marL="0" indent="0">
              <a:buNone/>
            </a:pPr>
            <a:r>
              <a:rPr lang="ru-RU" sz="2000" dirty="0" smtClean="0"/>
              <a:t>	Подводя итоги проделанной работы, нами получены интересные результаты. </a:t>
            </a:r>
          </a:p>
          <a:p>
            <a:pPr marL="0" indent="0">
              <a:buNone/>
            </a:pPr>
            <a:r>
              <a:rPr lang="ru-RU" sz="2000" dirty="0" smtClean="0"/>
              <a:t>Во-первых, проведя тестирования на склонности, темперамент, профессиональный тип личности и на интересы учащихся мы определили, какие профессии подходят ребятам.</a:t>
            </a:r>
          </a:p>
          <a:p>
            <a:pPr marL="0" indent="0">
              <a:buNone/>
            </a:pPr>
            <a:r>
              <a:rPr lang="ru-RU" sz="2000" dirty="0" smtClean="0"/>
              <a:t>Во-вторых, разработана схема вычисления числа судьбы человека, которая позволит сделать правильный выбор профессии.</a:t>
            </a:r>
          </a:p>
          <a:p>
            <a:pPr marL="0" indent="0">
              <a:buNone/>
            </a:pPr>
            <a:r>
              <a:rPr lang="ru-RU" sz="2000" dirty="0" smtClean="0"/>
              <a:t>Для полноты картины исследования сравнили результаты, полученные при тестировании и по нумерологии. Мы убедились, что результаты совпадают.</a:t>
            </a:r>
          </a:p>
          <a:p>
            <a:pPr>
              <a:buNone/>
            </a:pPr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370565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Спасибо за внимание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8574359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347864" y="1844824"/>
            <a:ext cx="2952750" cy="649287"/>
          </a:xfrm>
        </p:spPr>
        <p:txBody>
          <a:bodyPr/>
          <a:lstStyle/>
          <a:p>
            <a:r>
              <a:rPr lang="uk-UA" altLang="ru-RU" sz="3200" b="1" dirty="0" smtClean="0">
                <a:latin typeface="Tahoma" panose="020B0604030504040204" pitchFamily="34" charset="0"/>
              </a:rPr>
              <a:t>  </a:t>
            </a:r>
            <a:endParaRPr lang="uk-UA" altLang="ru-RU" sz="3200" b="1" dirty="0">
              <a:latin typeface="Tahoma" panose="020B0604030504040204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7158" y="2184842"/>
            <a:ext cx="8429684" cy="3454400"/>
          </a:xfrm>
        </p:spPr>
        <p:txBody>
          <a:bodyPr/>
          <a:lstStyle/>
          <a:p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dirty="0" smtClean="0"/>
              <a:t>                      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Перед </a:t>
            </a:r>
            <a:r>
              <a:rPr lang="ru-RU" dirty="0"/>
              <a:t>нами и нашими одноклассниками, стоит очень важная задача найти специальность, а в будущем и профессию по душе.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188913"/>
            <a:ext cx="5761038" cy="508000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Проблема </a:t>
            </a:r>
            <a:endParaRPr lang="uk-UA" alt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8175" y="836613"/>
            <a:ext cx="6911975" cy="5614987"/>
          </a:xfrm>
        </p:spPr>
        <p:txBody>
          <a:bodyPr/>
          <a:lstStyle/>
          <a:p>
            <a:pPr>
              <a:buNone/>
            </a:pPr>
            <a:r>
              <a:rPr lang="uk-UA" altLang="ru-RU" dirty="0" smtClean="0"/>
              <a:t>Ученики не </a:t>
            </a:r>
            <a:r>
              <a:rPr lang="uk-UA" altLang="ru-RU" dirty="0" err="1" smtClean="0"/>
              <a:t>могут</a:t>
            </a:r>
            <a:r>
              <a:rPr lang="uk-UA" altLang="ru-RU" dirty="0" smtClean="0"/>
              <a:t> </a:t>
            </a:r>
            <a:r>
              <a:rPr lang="uk-UA" altLang="ru-RU" dirty="0" err="1" smtClean="0"/>
              <a:t>определиться</a:t>
            </a:r>
            <a:r>
              <a:rPr lang="uk-UA" altLang="ru-RU" dirty="0" smtClean="0"/>
              <a:t> в </a:t>
            </a:r>
            <a:r>
              <a:rPr lang="uk-UA" altLang="ru-RU" dirty="0" err="1" smtClean="0"/>
              <a:t>выборе</a:t>
            </a:r>
            <a:r>
              <a:rPr lang="uk-UA" altLang="ru-RU" dirty="0" smtClean="0"/>
              <a:t> </a:t>
            </a:r>
            <a:r>
              <a:rPr lang="uk-UA" altLang="ru-RU" dirty="0" err="1" smtClean="0"/>
              <a:t>профессий</a:t>
            </a:r>
            <a:endParaRPr lang="uk-UA" altLang="ru-RU" dirty="0"/>
          </a:p>
        </p:txBody>
      </p:sp>
      <p:pic>
        <p:nvPicPr>
          <p:cNvPr id="1026" name="Picture 2" descr="C:\Documents and Settings\Математика\Рабочий стол\IMG_20200302_120414_HD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214554"/>
            <a:ext cx="4425422" cy="442955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88840"/>
            <a:ext cx="8136904" cy="508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Цель</a:t>
            </a:r>
            <a:r>
              <a:rPr lang="ru-RU" dirty="0" smtClean="0">
                <a:solidFill>
                  <a:srgbClr val="C00000"/>
                </a:solidFill>
              </a:rPr>
              <a:t>: </a:t>
            </a:r>
            <a:r>
              <a:rPr lang="ru-RU" sz="2400" dirty="0" smtClean="0">
                <a:solidFill>
                  <a:schemeClr val="tx2"/>
                </a:solidFill>
              </a:rPr>
              <a:t>выявить способы определения  профессий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564904"/>
            <a:ext cx="8640960" cy="388843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Задачи:                                                          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- </a:t>
            </a:r>
            <a:r>
              <a:rPr lang="ru-RU" sz="2000" b="1" dirty="0" smtClean="0">
                <a:solidFill>
                  <a:schemeClr val="tx2"/>
                </a:solidFill>
              </a:rPr>
              <a:t>изучить методологию и организацию текстовых исследований при выборе </a:t>
            </a:r>
            <a:r>
              <a:rPr lang="ru-RU" sz="2000" b="1" dirty="0" smtClean="0">
                <a:solidFill>
                  <a:schemeClr val="tx2"/>
                </a:solidFill>
              </a:rPr>
              <a:t>профессии;</a:t>
            </a:r>
            <a:endParaRPr lang="ru-RU" sz="2000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- </a:t>
            </a:r>
            <a:r>
              <a:rPr lang="ru-RU" sz="2000" b="1" dirty="0" smtClean="0">
                <a:solidFill>
                  <a:schemeClr val="tx2"/>
                </a:solidFill>
              </a:rPr>
              <a:t>выяснить, какие тесты можно применить при выборе     профессии;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- </a:t>
            </a:r>
            <a:r>
              <a:rPr lang="ru-RU" sz="2000" b="1" dirty="0" smtClean="0">
                <a:solidFill>
                  <a:schemeClr val="tx2"/>
                </a:solidFill>
              </a:rPr>
              <a:t>провести тест на профориентацию в классе;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- познакомиться </a:t>
            </a:r>
            <a:r>
              <a:rPr lang="ru-RU" sz="2000" b="1" dirty="0" smtClean="0">
                <a:solidFill>
                  <a:schemeClr val="tx2"/>
                </a:solidFill>
              </a:rPr>
              <a:t>с понятием </a:t>
            </a:r>
            <a:r>
              <a:rPr lang="ru-RU" sz="2000" b="1" dirty="0" smtClean="0">
                <a:solidFill>
                  <a:schemeClr val="tx2"/>
                </a:solidFill>
              </a:rPr>
              <a:t>«нумерология» </a:t>
            </a:r>
            <a:r>
              <a:rPr lang="ru-RU" sz="2000" b="1" dirty="0" smtClean="0">
                <a:solidFill>
                  <a:schemeClr val="tx2"/>
                </a:solidFill>
              </a:rPr>
              <a:t>;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- </a:t>
            </a:r>
            <a:r>
              <a:rPr lang="ru-RU" sz="2000" b="1" dirty="0" smtClean="0">
                <a:solidFill>
                  <a:schemeClr val="tx2"/>
                </a:solidFill>
              </a:rPr>
              <a:t>узнать, какая профессия подойдет одноклассникам, используя нумерологию;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- </a:t>
            </a:r>
            <a:r>
              <a:rPr lang="ru-RU" sz="2000" b="1" dirty="0" smtClean="0">
                <a:solidFill>
                  <a:schemeClr val="tx2"/>
                </a:solidFill>
              </a:rPr>
              <a:t>сравнить результаты всех тестов и сделать </a:t>
            </a:r>
            <a:r>
              <a:rPr lang="ru-RU" sz="2000" b="1" dirty="0" smtClean="0">
                <a:solidFill>
                  <a:schemeClr val="tx2"/>
                </a:solidFill>
              </a:rPr>
              <a:t>вывод</a:t>
            </a:r>
            <a:endParaRPr lang="ru-RU" sz="20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189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1400" y="0"/>
            <a:ext cx="6553200" cy="50800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Гипотеза </a:t>
            </a:r>
            <a:endParaRPr lang="ru-RU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3002" y="1291155"/>
            <a:ext cx="8712646" cy="403071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Если знать психологические особенности человека и число судьбы то можем определиться с выбором профессии</a:t>
            </a:r>
          </a:p>
          <a:p>
            <a:endParaRPr lang="ru-RU" dirty="0" smtClean="0"/>
          </a:p>
          <a:p>
            <a:r>
              <a:rPr lang="ru-RU" i="1" dirty="0" smtClean="0"/>
              <a:t>Объект</a:t>
            </a:r>
            <a:r>
              <a:rPr lang="ru-RU" dirty="0" smtClean="0"/>
              <a:t>: учащиеся 8 класса</a:t>
            </a:r>
          </a:p>
          <a:p>
            <a:r>
              <a:rPr lang="ru-RU" i="1" dirty="0" smtClean="0"/>
              <a:t>Предмет</a:t>
            </a:r>
            <a:r>
              <a:rPr lang="ru-RU" dirty="0" smtClean="0"/>
              <a:t>: тесты и </a:t>
            </a:r>
          </a:p>
          <a:p>
            <a:pPr>
              <a:buNone/>
            </a:pPr>
            <a:r>
              <a:rPr lang="ru-RU" dirty="0" err="1" smtClean="0"/>
              <a:t>нумерологический</a:t>
            </a:r>
            <a:r>
              <a:rPr lang="ru-RU" dirty="0" smtClean="0"/>
              <a:t> анализ</a:t>
            </a:r>
          </a:p>
          <a:p>
            <a:pPr>
              <a:buNone/>
            </a:pPr>
            <a:r>
              <a:rPr lang="ru-RU" dirty="0" smtClean="0"/>
              <a:t>на учащихся 8 класса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06425" y="3356992"/>
            <a:ext cx="3798895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5569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1940" y="1768351"/>
            <a:ext cx="5472608" cy="1228849"/>
          </a:xfrm>
        </p:spPr>
        <p:txBody>
          <a:bodyPr/>
          <a:lstStyle/>
          <a:p>
            <a:pPr algn="ctr"/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</a:rPr>
              <a:t>Методы </a:t>
            </a:r>
            <a:r>
              <a:rPr lang="ru-RU" altLang="ru-RU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исследования: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338" y="2708920"/>
            <a:ext cx="7643812" cy="34544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Теоретический и статистический         </a:t>
            </a:r>
            <a:r>
              <a:rPr lang="ru-RU" b="1" dirty="0" smtClean="0">
                <a:solidFill>
                  <a:srgbClr val="C00000"/>
                </a:solidFill>
              </a:rPr>
              <a:t>Методики исследования: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- Интервьюирование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- Опросник Климова Е.А.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/>
                </a:solidFill>
              </a:rPr>
              <a:t>Тест на выявления профессионального типа личности 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/>
                </a:solidFill>
              </a:rPr>
              <a:t>Опросник </a:t>
            </a:r>
            <a:r>
              <a:rPr lang="ru-RU" sz="2400" dirty="0" err="1" smtClean="0">
                <a:solidFill>
                  <a:schemeClr val="tx2"/>
                </a:solidFill>
              </a:rPr>
              <a:t>Г.Айзенка</a:t>
            </a:r>
            <a:r>
              <a:rPr lang="ru-RU" sz="2400" dirty="0" smtClean="0">
                <a:solidFill>
                  <a:schemeClr val="tx2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/>
                </a:solidFill>
              </a:rPr>
              <a:t>Тест на выявления сфер интересов 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/>
                </a:solidFill>
              </a:rPr>
              <a:t>Нумерология 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8484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400" dirty="0">
              <a:solidFill>
                <a:schemeClr val="tx2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4788213"/>
              </p:ext>
            </p:extLst>
          </p:nvPr>
        </p:nvGraphicFramePr>
        <p:xfrm>
          <a:off x="-324544" y="1484784"/>
          <a:ext cx="9155980" cy="6765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738544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696864"/>
            <a:ext cx="6553200" cy="508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Результаты тестов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06866753"/>
              </p:ext>
            </p:extLst>
          </p:nvPr>
        </p:nvGraphicFramePr>
        <p:xfrm>
          <a:off x="107504" y="2420888"/>
          <a:ext cx="4392488" cy="4030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413674326"/>
              </p:ext>
            </p:extLst>
          </p:nvPr>
        </p:nvGraphicFramePr>
        <p:xfrm>
          <a:off x="4564657" y="2564904"/>
          <a:ext cx="4255815" cy="4153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663695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60648"/>
            <a:ext cx="6553200" cy="508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95041584"/>
              </p:ext>
            </p:extLst>
          </p:nvPr>
        </p:nvGraphicFramePr>
        <p:xfrm>
          <a:off x="0" y="2132856"/>
          <a:ext cx="4572000" cy="472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3886389584"/>
              </p:ext>
            </p:extLst>
          </p:nvPr>
        </p:nvGraphicFramePr>
        <p:xfrm>
          <a:off x="4572000" y="2190750"/>
          <a:ext cx="4464496" cy="4550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599625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6">
      <a:dk1>
        <a:srgbClr val="4D4D4D"/>
      </a:dk1>
      <a:lt1>
        <a:srgbClr val="FFFFFF"/>
      </a:lt1>
      <a:dk2>
        <a:srgbClr val="000000"/>
      </a:dk2>
      <a:lt2>
        <a:srgbClr val="660033"/>
      </a:lt2>
      <a:accent1>
        <a:srgbClr val="CC0099"/>
      </a:accent1>
      <a:accent2>
        <a:srgbClr val="FF9900"/>
      </a:accent2>
      <a:accent3>
        <a:srgbClr val="FFFFFF"/>
      </a:accent3>
      <a:accent4>
        <a:srgbClr val="404040"/>
      </a:accent4>
      <a:accent5>
        <a:srgbClr val="E2AACA"/>
      </a:accent5>
      <a:accent6>
        <a:srgbClr val="E78A00"/>
      </a:accent6>
      <a:hlink>
        <a:srgbClr val="990033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800000"/>
        </a:lt2>
        <a:accent1>
          <a:srgbClr val="CC3300"/>
        </a:accent1>
        <a:accent2>
          <a:srgbClr val="FF9900"/>
        </a:accent2>
        <a:accent3>
          <a:srgbClr val="FFFFFF"/>
        </a:accent3>
        <a:accent4>
          <a:srgbClr val="404040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80808"/>
        </a:dk2>
        <a:lt2>
          <a:srgbClr val="990000"/>
        </a:lt2>
        <a:accent1>
          <a:srgbClr val="FF9900"/>
        </a:accent1>
        <a:accent2>
          <a:srgbClr val="FF9933"/>
        </a:accent2>
        <a:accent3>
          <a:srgbClr val="FFFFFF"/>
        </a:accent3>
        <a:accent4>
          <a:srgbClr val="404040"/>
        </a:accent4>
        <a:accent5>
          <a:srgbClr val="FFCAAA"/>
        </a:accent5>
        <a:accent6>
          <a:srgbClr val="E78A2D"/>
        </a:accent6>
        <a:hlink>
          <a:srgbClr val="FFCC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80808"/>
        </a:dk2>
        <a:lt2>
          <a:srgbClr val="990000"/>
        </a:lt2>
        <a:accent1>
          <a:srgbClr val="FF5050"/>
        </a:accent1>
        <a:accent2>
          <a:srgbClr val="336699"/>
        </a:accent2>
        <a:accent3>
          <a:srgbClr val="FFFFFF"/>
        </a:accent3>
        <a:accent4>
          <a:srgbClr val="404040"/>
        </a:accent4>
        <a:accent5>
          <a:srgbClr val="FFB3B3"/>
        </a:accent5>
        <a:accent6>
          <a:srgbClr val="2D5C8A"/>
        </a:accent6>
        <a:hlink>
          <a:srgbClr val="FFCC66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80808"/>
        </a:dk2>
        <a:lt2>
          <a:srgbClr val="336699"/>
        </a:lt2>
        <a:accent1>
          <a:srgbClr val="FF0000"/>
        </a:accent1>
        <a:accent2>
          <a:srgbClr val="CC0000"/>
        </a:accent2>
        <a:accent3>
          <a:srgbClr val="FFFFFF"/>
        </a:accent3>
        <a:accent4>
          <a:srgbClr val="404040"/>
        </a:accent4>
        <a:accent5>
          <a:srgbClr val="FFAAAA"/>
        </a:accent5>
        <a:accent6>
          <a:srgbClr val="B90000"/>
        </a:accent6>
        <a:hlink>
          <a:srgbClr val="FFCC6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80808"/>
        </a:dk2>
        <a:lt2>
          <a:srgbClr val="3366CC"/>
        </a:lt2>
        <a:accent1>
          <a:srgbClr val="CC0000"/>
        </a:accent1>
        <a:accent2>
          <a:srgbClr val="FF6600"/>
        </a:accent2>
        <a:accent3>
          <a:srgbClr val="FFFFFF"/>
        </a:accent3>
        <a:accent4>
          <a:srgbClr val="404040"/>
        </a:accent4>
        <a:accent5>
          <a:srgbClr val="E2AAAA"/>
        </a:accent5>
        <a:accent6>
          <a:srgbClr val="E75C00"/>
        </a:accent6>
        <a:hlink>
          <a:srgbClr val="FFCC6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660033"/>
        </a:lt2>
        <a:accent1>
          <a:srgbClr val="CC0099"/>
        </a:accent1>
        <a:accent2>
          <a:srgbClr val="FF9900"/>
        </a:accent2>
        <a:accent3>
          <a:srgbClr val="FFFFFF"/>
        </a:accent3>
        <a:accent4>
          <a:srgbClr val="404040"/>
        </a:accent4>
        <a:accent5>
          <a:srgbClr val="E2AACA"/>
        </a:accent5>
        <a:accent6>
          <a:srgbClr val="E78A00"/>
        </a:accent6>
        <a:hlink>
          <a:srgbClr val="99003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293</TotalTime>
  <Words>742</Words>
  <Application>Microsoft Office PowerPoint</Application>
  <PresentationFormat>Экран (4:3)</PresentationFormat>
  <Paragraphs>96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template</vt:lpstr>
      <vt:lpstr>«Применение статистических данных   при выборе профессии» </vt:lpstr>
      <vt:lpstr>  </vt:lpstr>
      <vt:lpstr>         Проблема </vt:lpstr>
      <vt:lpstr>Цель: выявить способы определения  профессий</vt:lpstr>
      <vt:lpstr>Гипотеза </vt:lpstr>
      <vt:lpstr>Методы исследования:</vt:lpstr>
      <vt:lpstr>Слайд 7</vt:lpstr>
      <vt:lpstr>Результаты тестов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33</cp:revision>
  <dcterms:created xsi:type="dcterms:W3CDTF">2020-02-28T10:57:04Z</dcterms:created>
  <dcterms:modified xsi:type="dcterms:W3CDTF">2020-03-03T16:19:53Z</dcterms:modified>
</cp:coreProperties>
</file>