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6" r:id="rId2"/>
    <p:sldId id="261" r:id="rId3"/>
    <p:sldId id="277" r:id="rId4"/>
    <p:sldId id="278" r:id="rId5"/>
    <p:sldId id="273" r:id="rId6"/>
    <p:sldId id="262" r:id="rId7"/>
    <p:sldId id="269" r:id="rId8"/>
    <p:sldId id="268" r:id="rId9"/>
    <p:sldId id="270" r:id="rId10"/>
    <p:sldId id="267" r:id="rId11"/>
    <p:sldId id="271" r:id="rId12"/>
    <p:sldId id="266" r:id="rId13"/>
    <p:sldId id="272" r:id="rId14"/>
    <p:sldId id="275" r:id="rId15"/>
    <p:sldId id="274" r:id="rId16"/>
  </p:sldIdLst>
  <p:sldSz cx="9144000" cy="6858000" type="screen4x3"/>
  <p:notesSz cx="6858000" cy="9144000"/>
  <p:defaultTextStyle>
    <a:defPPr>
      <a:defRPr lang="ru-RU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84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-1974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836CE3A-D783-47ED-A4DD-51A3A24DFA50}" type="datetimeFigureOut">
              <a:rPr lang="ru-RU"/>
              <a:pPr/>
              <a:t>24.03.2018</a:t>
            </a:fld>
            <a:endParaRPr lang="ru-RU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BC330B3-E1CC-4CBB-B058-749CD2EFAA8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A6047-95D3-43DD-9211-9C8B9CF584A8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65881-8C32-44E3-9E9B-BE44FCDE0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2F270-F73A-42B8-890F-3B6157891F52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C564A-50DB-4DE3-9D8E-C38DF2B50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D9DE5-791F-4369-B346-339A612FCA2A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83A44-2C9D-4BBF-8E1B-4169759C2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AC9CE-88D8-4802-A7B3-40556678BB74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D8CBB-14CC-44DB-918A-362AFAECB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5806-894A-4054-818D-DF8A50AE323A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70B3F-CCF3-47E6-AE49-3DF962CEC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4EF0D-9053-40EC-8D62-99F91B16B1E7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280C1-3ED9-4150-8B49-EAC0B944B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BDD68-62C1-4D64-97BD-0424FE66A97F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E2F9D-0506-4226-9A0F-0DCB9D65E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5C05-949F-4F16-AF25-F0369DF1B791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8CAED-33E8-4D61-A2A2-3DA841BE2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EB86D-DC9E-4DC4-90EE-41AF970BEA04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11F78-824C-4F6D-8800-7917D9C4E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82D36-3F7F-4835-BAFA-06BDB00744D2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BCD2C-88B1-490A-9BDD-BBBE8EF8B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369AE-E56D-4895-9FB0-BDBEAAA63A49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6785C-6339-482A-A57E-E63AD3D4C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60B3C-83BF-4659-8213-03790833248D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FBAE9-B81C-4402-A8FB-61BF3F399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C7B2A5-14F5-4912-920E-74954A7AAB1E}" type="datetime1">
              <a:rPr lang="ru-RU" smtClean="0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00C056-DD9C-4594-82BD-04CDEC60D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4213" y="1052513"/>
            <a:ext cx="7772400" cy="1470025"/>
          </a:xfrm>
        </p:spPr>
        <p:txBody>
          <a:bodyPr/>
          <a:lstStyle/>
          <a:p>
            <a:r>
              <a:rPr lang="ru-RU" sz="2800" b="1" dirty="0" smtClean="0"/>
              <a:t>Муниципальный  организационно – </a:t>
            </a:r>
            <a:r>
              <a:rPr lang="ru-RU" sz="2800" b="1" smtClean="0"/>
              <a:t>деятельностный семинар </a:t>
            </a:r>
            <a:r>
              <a:rPr lang="ru-RU" sz="2800" b="1" dirty="0" smtClean="0"/>
              <a:t>по направлению «Развитие школьного обучения в сельских муниципальных районах Красноярского края»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063"/>
            <a:ext cx="6400800" cy="120173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26 – 29 марта 2018 г.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МБОУ «БСШ № 5»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pPr>
              <a:defRPr/>
            </a:pPr>
            <a:fld id="{4B8C564A-50DB-4DE3-9D8E-C38DF2B5093D}" type="slidenum">
              <a:rPr lang="ru-RU" sz="1400" b="1" smtClean="0"/>
              <a:pPr>
                <a:defRPr/>
              </a:pPr>
              <a:t>1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1454150"/>
            <a:ext cx="8229600" cy="1143000"/>
          </a:xfrm>
        </p:spPr>
        <p:txBody>
          <a:bodyPr/>
          <a:lstStyle/>
          <a:p>
            <a:pPr algn="l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Прогрессивные изменения в общем образовании связаны</a:t>
            </a:r>
            <a:r>
              <a:rPr lang="ru-RU" sz="800" b="1" dirty="0" smtClean="0"/>
              <a:t/>
            </a:r>
            <a:br>
              <a:rPr lang="ru-RU" sz="800" b="1" dirty="0" smtClean="0"/>
            </a:br>
            <a:r>
              <a:rPr lang="ru-RU" sz="800" dirty="0" smtClean="0"/>
              <a:t> </a:t>
            </a: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2400" dirty="0" smtClean="0"/>
              <a:t>с изменением и приведением во </a:t>
            </a:r>
            <a:r>
              <a:rPr lang="ru-RU" sz="2400" dirty="0" err="1" smtClean="0"/>
              <a:t>взаимосоответствие</a:t>
            </a:r>
            <a:r>
              <a:rPr lang="ru-RU" sz="2400" dirty="0" smtClean="0"/>
              <a:t> всех образовательных процессов (воспитания, развития, социализации, адаптации и др.) после преобразования базового – процесса обучения.</a:t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39938" y="3517900"/>
            <a:ext cx="5283200" cy="3151188"/>
          </a:xfrm>
        </p:spPr>
      </p:pic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828675" y="5314950"/>
            <a:ext cx="7753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Calibri" pitchFamily="34" charset="0"/>
              </a:rPr>
              <a:t>.</a:t>
            </a:r>
          </a:p>
        </p:txBody>
      </p:sp>
      <p:sp>
        <p:nvSpPr>
          <p:cNvPr id="6" name="Заголовок 6"/>
          <p:cNvSpPr txBox="1">
            <a:spLocks/>
          </p:cNvSpPr>
          <p:nvPr/>
        </p:nvSpPr>
        <p:spPr>
          <a:xfrm>
            <a:off x="457200" y="220663"/>
            <a:ext cx="8229600" cy="101123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atin typeface="+mj-lt"/>
                <a:ea typeface="+mj-ea"/>
                <a:cs typeface="+mj-cs"/>
              </a:rPr>
              <a:t>Стратегические ориентиры развития школьного обучения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70B3F-CCF3-47E6-AE49-3DF962CEC4C3}" type="slidenum">
              <a:rPr lang="ru-RU" sz="1400" b="1" smtClean="0"/>
              <a:pPr>
                <a:defRPr/>
              </a:pPr>
              <a:t>10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1525" y="1219200"/>
            <a:ext cx="7696200" cy="23098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задают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i="1" dirty="0">
                <a:latin typeface="Calibri" pitchFamily="34" charset="0"/>
              </a:rPr>
              <a:t>технологический инвариант</a:t>
            </a:r>
            <a:r>
              <a:rPr lang="ru-RU" sz="2400" dirty="0">
                <a:latin typeface="Calibri" pitchFamily="34" charset="0"/>
              </a:rPr>
              <a:t> в построении обучения:</a:t>
            </a:r>
          </a:p>
          <a:p>
            <a:pPr>
              <a:buFont typeface="Arial" charset="0"/>
              <a:buChar char="•"/>
            </a:pPr>
            <a:r>
              <a:rPr lang="ru-RU" sz="2400" dirty="0" err="1">
                <a:latin typeface="Calibri" pitchFamily="34" charset="0"/>
              </a:rPr>
              <a:t>нефронтальные</a:t>
            </a:r>
            <a:r>
              <a:rPr lang="ru-RU" sz="2400" dirty="0">
                <a:latin typeface="Calibri" pitchFamily="34" charset="0"/>
              </a:rPr>
              <a:t> занятия,</a:t>
            </a:r>
          </a:p>
          <a:p>
            <a:pPr>
              <a:buFont typeface="Arial" charset="0"/>
              <a:buChar char="•"/>
            </a:pPr>
            <a:r>
              <a:rPr lang="ru-RU" sz="2400" dirty="0">
                <a:latin typeface="Calibri" pitchFamily="34" charset="0"/>
              </a:rPr>
              <a:t>индивидуальные образовательные (учебные) маршруты и программы обучающихся,</a:t>
            </a:r>
          </a:p>
          <a:p>
            <a:pPr>
              <a:buFont typeface="Arial" charset="0"/>
              <a:buChar char="•"/>
            </a:pPr>
            <a:r>
              <a:rPr lang="ru-RU" sz="2400" dirty="0">
                <a:latin typeface="Calibri" pitchFamily="34" charset="0"/>
              </a:rPr>
              <a:t>всеобщее сотрудничество участников обучения</a:t>
            </a:r>
          </a:p>
        </p:txBody>
      </p:sp>
      <p:pic>
        <p:nvPicPr>
          <p:cNvPr id="2355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4088" y="3505200"/>
            <a:ext cx="48577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6"/>
          <p:cNvSpPr txBox="1">
            <a:spLocks/>
          </p:cNvSpPr>
          <p:nvPr/>
        </p:nvSpPr>
        <p:spPr>
          <a:xfrm>
            <a:off x="457200" y="220663"/>
            <a:ext cx="8229600" cy="1011237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Стратегические ориентиры развития школьного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обучения (о которых сказано выше)</a:t>
            </a:r>
            <a:endParaRPr lang="ru-RU" sz="28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EBCD2C-88B1-490A-9BDD-BBBE8EF8BBC0}" type="slidenum">
              <a:rPr lang="ru-RU" sz="1400" b="1" smtClean="0"/>
              <a:pPr>
                <a:defRPr/>
              </a:pPr>
              <a:t>11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WordArt 90"/>
          <p:cNvSpPr>
            <a:spLocks noChangeArrowheads="1" noChangeShapeType="1" noTextEdit="1"/>
          </p:cNvSpPr>
          <p:nvPr/>
        </p:nvSpPr>
        <p:spPr bwMode="auto">
          <a:xfrm>
            <a:off x="5730875" y="5189538"/>
            <a:ext cx="2655888" cy="211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 spc="2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индивидуальное занятие</a:t>
            </a:r>
          </a:p>
        </p:txBody>
      </p:sp>
      <p:sp>
        <p:nvSpPr>
          <p:cNvPr id="24578" name="WordArt 91"/>
          <p:cNvSpPr>
            <a:spLocks noChangeArrowheads="1" noChangeShapeType="1" noTextEdit="1"/>
          </p:cNvSpPr>
          <p:nvPr/>
        </p:nvSpPr>
        <p:spPr bwMode="auto">
          <a:xfrm>
            <a:off x="5745163" y="2447925"/>
            <a:ext cx="2655887" cy="157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 spc="20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коллективное занятие</a:t>
            </a:r>
          </a:p>
        </p:txBody>
      </p:sp>
      <p:sp>
        <p:nvSpPr>
          <p:cNvPr id="1116" name="WordArt 92"/>
          <p:cNvSpPr>
            <a:spLocks noChangeArrowheads="1" noChangeShapeType="1" noTextEdit="1"/>
          </p:cNvSpPr>
          <p:nvPr/>
        </p:nvSpPr>
        <p:spPr bwMode="auto">
          <a:xfrm>
            <a:off x="5731266" y="3850931"/>
            <a:ext cx="2244026" cy="1950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10" spc="200" dirty="0">
                <a:ln w="9525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групповое</a:t>
            </a:r>
            <a:r>
              <a:rPr lang="ru-RU" sz="1000" kern="10" spc="2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1000" kern="10" spc="200" dirty="0">
                <a:ln w="9525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занятие</a:t>
            </a:r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auto">
          <a:xfrm>
            <a:off x="723900" y="1582738"/>
            <a:ext cx="4325938" cy="4627562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4581" name="Rectangle 94"/>
          <p:cNvSpPr>
            <a:spLocks noChangeArrowheads="1"/>
          </p:cNvSpPr>
          <p:nvPr/>
        </p:nvSpPr>
        <p:spPr bwMode="auto">
          <a:xfrm>
            <a:off x="855663" y="3141663"/>
            <a:ext cx="3352800" cy="2994025"/>
          </a:xfrm>
          <a:prstGeom prst="rect">
            <a:avLst/>
          </a:prstGeom>
          <a:solidFill>
            <a:srgbClr val="FFFFFF"/>
          </a:solidFill>
          <a:ln w="28575">
            <a:solidFill>
              <a:srgbClr val="0070C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2" name="Rectangle 95"/>
          <p:cNvSpPr>
            <a:spLocks noChangeArrowheads="1"/>
          </p:cNvSpPr>
          <p:nvPr/>
        </p:nvSpPr>
        <p:spPr bwMode="auto">
          <a:xfrm>
            <a:off x="1011238" y="4489450"/>
            <a:ext cx="2303462" cy="1563688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0" name="AutoShape 96"/>
          <p:cNvSpPr>
            <a:spLocks noChangeArrowheads="1"/>
          </p:cNvSpPr>
          <p:nvPr/>
        </p:nvSpPr>
        <p:spPr bwMode="auto">
          <a:xfrm rot="10800000">
            <a:off x="5100638" y="2465388"/>
            <a:ext cx="511175" cy="139700"/>
          </a:xfrm>
          <a:prstGeom prst="rightArrow">
            <a:avLst>
              <a:gd name="adj1" fmla="val 50000"/>
              <a:gd name="adj2" fmla="val 96026"/>
            </a:avLst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4584" name="AutoShape 97"/>
          <p:cNvSpPr>
            <a:spLocks noChangeArrowheads="1"/>
          </p:cNvSpPr>
          <p:nvPr/>
        </p:nvSpPr>
        <p:spPr bwMode="auto">
          <a:xfrm rot="10800000">
            <a:off x="4281488" y="3849688"/>
            <a:ext cx="1330325" cy="133350"/>
          </a:xfrm>
          <a:prstGeom prst="rightArrow">
            <a:avLst>
              <a:gd name="adj1" fmla="val 50000"/>
              <a:gd name="adj2" fmla="val 263307"/>
            </a:avLst>
          </a:prstGeom>
          <a:solidFill>
            <a:srgbClr val="FFFFFF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5" name="AutoShape 98"/>
          <p:cNvSpPr>
            <a:spLocks noChangeArrowheads="1"/>
          </p:cNvSpPr>
          <p:nvPr/>
        </p:nvSpPr>
        <p:spPr bwMode="auto">
          <a:xfrm rot="10800000">
            <a:off x="3376613" y="5189538"/>
            <a:ext cx="2235200" cy="133350"/>
          </a:xfrm>
          <a:prstGeom prst="rightArrow">
            <a:avLst>
              <a:gd name="adj1" fmla="val 50000"/>
              <a:gd name="adj2" fmla="val 44240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4586" name="Group 99"/>
          <p:cNvGrpSpPr>
            <a:grpSpLocks noChangeAspect="1"/>
          </p:cNvGrpSpPr>
          <p:nvPr/>
        </p:nvGrpSpPr>
        <p:grpSpPr bwMode="auto">
          <a:xfrm>
            <a:off x="2957513" y="5580063"/>
            <a:ext cx="131762" cy="309562"/>
            <a:chOff x="6849" y="7151"/>
            <a:chExt cx="684" cy="900"/>
          </a:xfrm>
        </p:grpSpPr>
        <p:sp>
          <p:nvSpPr>
            <p:cNvPr id="24657" name="Rectangle 100"/>
            <p:cNvSpPr>
              <a:spLocks noChangeAspect="1" noChangeArrowheads="1"/>
            </p:cNvSpPr>
            <p:nvPr/>
          </p:nvSpPr>
          <p:spPr bwMode="auto">
            <a:xfrm>
              <a:off x="6849" y="7151"/>
              <a:ext cx="684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24658" name="Group 101"/>
            <p:cNvGrpSpPr>
              <a:grpSpLocks noChangeAspect="1"/>
            </p:cNvGrpSpPr>
            <p:nvPr/>
          </p:nvGrpSpPr>
          <p:grpSpPr bwMode="auto">
            <a:xfrm>
              <a:off x="6906" y="7331"/>
              <a:ext cx="523" cy="540"/>
              <a:chOff x="6906" y="7331"/>
              <a:chExt cx="523" cy="540"/>
            </a:xfrm>
          </p:grpSpPr>
          <p:sp>
            <p:nvSpPr>
              <p:cNvPr id="24659" name="Line 102"/>
              <p:cNvSpPr>
                <a:spLocks noChangeAspect="1" noChangeShapeType="1"/>
              </p:cNvSpPr>
              <p:nvPr/>
            </p:nvSpPr>
            <p:spPr bwMode="auto">
              <a:xfrm>
                <a:off x="6906" y="7331"/>
                <a:ext cx="5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60" name="Line 103"/>
              <p:cNvSpPr>
                <a:spLocks noChangeAspect="1" noChangeShapeType="1"/>
              </p:cNvSpPr>
              <p:nvPr/>
            </p:nvSpPr>
            <p:spPr bwMode="auto">
              <a:xfrm>
                <a:off x="6906" y="7511"/>
                <a:ext cx="5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61" name="Line 104"/>
              <p:cNvSpPr>
                <a:spLocks noChangeAspect="1" noChangeShapeType="1"/>
              </p:cNvSpPr>
              <p:nvPr/>
            </p:nvSpPr>
            <p:spPr bwMode="auto">
              <a:xfrm>
                <a:off x="6906" y="7691"/>
                <a:ext cx="5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62" name="Line 105"/>
              <p:cNvSpPr>
                <a:spLocks noChangeAspect="1" noChangeShapeType="1"/>
              </p:cNvSpPr>
              <p:nvPr/>
            </p:nvSpPr>
            <p:spPr bwMode="auto">
              <a:xfrm>
                <a:off x="6916" y="7871"/>
                <a:ext cx="5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4587" name="Group 106"/>
          <p:cNvGrpSpPr>
            <a:grpSpLocks noChangeAspect="1"/>
          </p:cNvGrpSpPr>
          <p:nvPr/>
        </p:nvGrpSpPr>
        <p:grpSpPr bwMode="auto">
          <a:xfrm>
            <a:off x="2263775" y="5522913"/>
            <a:ext cx="258763" cy="366712"/>
            <a:chOff x="7144" y="3830"/>
            <a:chExt cx="959" cy="1173"/>
          </a:xfrm>
        </p:grpSpPr>
        <p:sp>
          <p:nvSpPr>
            <p:cNvPr id="24654" name="AutoShape 107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55" name="Freeform 108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6" name="Freeform 109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24588" name="AutoShape 110"/>
          <p:cNvCxnSpPr>
            <a:cxnSpLocks noChangeShapeType="1"/>
          </p:cNvCxnSpPr>
          <p:nvPr/>
        </p:nvCxnSpPr>
        <p:spPr bwMode="auto">
          <a:xfrm flipH="1">
            <a:off x="2578100" y="5762625"/>
            <a:ext cx="31908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grpSp>
        <p:nvGrpSpPr>
          <p:cNvPr id="24589" name="Group 111"/>
          <p:cNvGrpSpPr>
            <a:grpSpLocks noChangeAspect="1"/>
          </p:cNvGrpSpPr>
          <p:nvPr/>
        </p:nvGrpSpPr>
        <p:grpSpPr bwMode="auto">
          <a:xfrm>
            <a:off x="1795463" y="5576888"/>
            <a:ext cx="131762" cy="309562"/>
            <a:chOff x="6849" y="7151"/>
            <a:chExt cx="684" cy="900"/>
          </a:xfrm>
        </p:grpSpPr>
        <p:sp>
          <p:nvSpPr>
            <p:cNvPr id="24648" name="Rectangle 112"/>
            <p:cNvSpPr>
              <a:spLocks noChangeAspect="1" noChangeArrowheads="1"/>
            </p:cNvSpPr>
            <p:nvPr/>
          </p:nvSpPr>
          <p:spPr bwMode="auto">
            <a:xfrm>
              <a:off x="6849" y="7151"/>
              <a:ext cx="684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24649" name="Group 113"/>
            <p:cNvGrpSpPr>
              <a:grpSpLocks noChangeAspect="1"/>
            </p:cNvGrpSpPr>
            <p:nvPr/>
          </p:nvGrpSpPr>
          <p:grpSpPr bwMode="auto">
            <a:xfrm>
              <a:off x="6906" y="7331"/>
              <a:ext cx="523" cy="540"/>
              <a:chOff x="6906" y="7331"/>
              <a:chExt cx="523" cy="540"/>
            </a:xfrm>
          </p:grpSpPr>
          <p:sp>
            <p:nvSpPr>
              <p:cNvPr id="24650" name="Line 114"/>
              <p:cNvSpPr>
                <a:spLocks noChangeAspect="1" noChangeShapeType="1"/>
              </p:cNvSpPr>
              <p:nvPr/>
            </p:nvSpPr>
            <p:spPr bwMode="auto">
              <a:xfrm>
                <a:off x="6906" y="7331"/>
                <a:ext cx="5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51" name="Line 115"/>
              <p:cNvSpPr>
                <a:spLocks noChangeAspect="1" noChangeShapeType="1"/>
              </p:cNvSpPr>
              <p:nvPr/>
            </p:nvSpPr>
            <p:spPr bwMode="auto">
              <a:xfrm>
                <a:off x="6906" y="7511"/>
                <a:ext cx="5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52" name="Line 116"/>
              <p:cNvSpPr>
                <a:spLocks noChangeAspect="1" noChangeShapeType="1"/>
              </p:cNvSpPr>
              <p:nvPr/>
            </p:nvSpPr>
            <p:spPr bwMode="auto">
              <a:xfrm>
                <a:off x="6906" y="7691"/>
                <a:ext cx="5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53" name="Line 117"/>
              <p:cNvSpPr>
                <a:spLocks noChangeAspect="1" noChangeShapeType="1"/>
              </p:cNvSpPr>
              <p:nvPr/>
            </p:nvSpPr>
            <p:spPr bwMode="auto">
              <a:xfrm>
                <a:off x="6916" y="7871"/>
                <a:ext cx="51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4590" name="Group 118"/>
          <p:cNvGrpSpPr>
            <a:grpSpLocks noChangeAspect="1"/>
          </p:cNvGrpSpPr>
          <p:nvPr/>
        </p:nvGrpSpPr>
        <p:grpSpPr bwMode="auto">
          <a:xfrm>
            <a:off x="1101725" y="5521325"/>
            <a:ext cx="258763" cy="365125"/>
            <a:chOff x="7144" y="3830"/>
            <a:chExt cx="959" cy="1173"/>
          </a:xfrm>
        </p:grpSpPr>
        <p:sp>
          <p:nvSpPr>
            <p:cNvPr id="24645" name="AutoShape 119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46" name="Freeform 120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7" name="Freeform 121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24591" name="AutoShape 122"/>
          <p:cNvCxnSpPr>
            <a:cxnSpLocks noChangeShapeType="1"/>
          </p:cNvCxnSpPr>
          <p:nvPr/>
        </p:nvCxnSpPr>
        <p:spPr bwMode="auto">
          <a:xfrm flipH="1">
            <a:off x="1417638" y="5761038"/>
            <a:ext cx="3175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grpSp>
        <p:nvGrpSpPr>
          <p:cNvPr id="24592" name="Group 123"/>
          <p:cNvGrpSpPr>
            <a:grpSpLocks noChangeAspect="1"/>
          </p:cNvGrpSpPr>
          <p:nvPr/>
        </p:nvGrpSpPr>
        <p:grpSpPr bwMode="auto">
          <a:xfrm>
            <a:off x="2292350" y="3983038"/>
            <a:ext cx="277813" cy="393700"/>
            <a:chOff x="7144" y="3830"/>
            <a:chExt cx="959" cy="1173"/>
          </a:xfrm>
        </p:grpSpPr>
        <p:sp>
          <p:nvSpPr>
            <p:cNvPr id="24642" name="AutoShape 124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43" name="Freeform 125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4" name="Freeform 126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593" name="Group 127"/>
          <p:cNvGrpSpPr>
            <a:grpSpLocks noChangeAspect="1"/>
          </p:cNvGrpSpPr>
          <p:nvPr/>
        </p:nvGrpSpPr>
        <p:grpSpPr bwMode="auto">
          <a:xfrm>
            <a:off x="2722563" y="3983038"/>
            <a:ext cx="258762" cy="366712"/>
            <a:chOff x="7144" y="3830"/>
            <a:chExt cx="959" cy="1173"/>
          </a:xfrm>
        </p:grpSpPr>
        <p:sp>
          <p:nvSpPr>
            <p:cNvPr id="24639" name="AutoShape 128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40" name="Freeform 129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1" name="Freeform 130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594" name="Group 131"/>
          <p:cNvGrpSpPr>
            <a:grpSpLocks noChangeAspect="1"/>
          </p:cNvGrpSpPr>
          <p:nvPr/>
        </p:nvGrpSpPr>
        <p:grpSpPr bwMode="auto">
          <a:xfrm>
            <a:off x="3133725" y="3983038"/>
            <a:ext cx="258763" cy="366712"/>
            <a:chOff x="7144" y="3830"/>
            <a:chExt cx="959" cy="1173"/>
          </a:xfrm>
        </p:grpSpPr>
        <p:sp>
          <p:nvSpPr>
            <p:cNvPr id="24636" name="AutoShape 132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37" name="Freeform 133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8" name="Freeform 134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595" name="Group 135"/>
          <p:cNvGrpSpPr>
            <a:grpSpLocks noChangeAspect="1"/>
          </p:cNvGrpSpPr>
          <p:nvPr/>
        </p:nvGrpSpPr>
        <p:grpSpPr bwMode="auto">
          <a:xfrm>
            <a:off x="3509963" y="3983038"/>
            <a:ext cx="257175" cy="366712"/>
            <a:chOff x="7144" y="3830"/>
            <a:chExt cx="959" cy="1173"/>
          </a:xfrm>
        </p:grpSpPr>
        <p:sp>
          <p:nvSpPr>
            <p:cNvPr id="24633" name="AutoShape 136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34" name="Freeform 137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5" name="Freeform 138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596" name="Group 139"/>
          <p:cNvGrpSpPr>
            <a:grpSpLocks noChangeAspect="1"/>
          </p:cNvGrpSpPr>
          <p:nvPr/>
        </p:nvGrpSpPr>
        <p:grpSpPr bwMode="auto">
          <a:xfrm>
            <a:off x="2860675" y="3232150"/>
            <a:ext cx="350838" cy="493713"/>
            <a:chOff x="7144" y="3830"/>
            <a:chExt cx="959" cy="1173"/>
          </a:xfrm>
        </p:grpSpPr>
        <p:sp>
          <p:nvSpPr>
            <p:cNvPr id="24630" name="AutoShape 140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31" name="Freeform 141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2" name="Freeform 142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24597" name="AutoShape 143"/>
          <p:cNvCxnSpPr>
            <a:cxnSpLocks noChangeShapeType="1"/>
          </p:cNvCxnSpPr>
          <p:nvPr/>
        </p:nvCxnSpPr>
        <p:spPr bwMode="auto">
          <a:xfrm>
            <a:off x="3006725" y="3700463"/>
            <a:ext cx="0" cy="2825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grpSp>
        <p:nvGrpSpPr>
          <p:cNvPr id="24598" name="Group 144"/>
          <p:cNvGrpSpPr>
            <a:grpSpLocks noChangeAspect="1"/>
          </p:cNvGrpSpPr>
          <p:nvPr/>
        </p:nvGrpSpPr>
        <p:grpSpPr bwMode="auto">
          <a:xfrm>
            <a:off x="1208088" y="4643438"/>
            <a:ext cx="350837" cy="495300"/>
            <a:chOff x="7144" y="3830"/>
            <a:chExt cx="959" cy="1173"/>
          </a:xfrm>
        </p:grpSpPr>
        <p:sp>
          <p:nvSpPr>
            <p:cNvPr id="24627" name="AutoShape 145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28" name="Freeform 146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9" name="Freeform 147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599" name="Group 148"/>
          <p:cNvGrpSpPr>
            <a:grpSpLocks noChangeAspect="1"/>
          </p:cNvGrpSpPr>
          <p:nvPr/>
        </p:nvGrpSpPr>
        <p:grpSpPr bwMode="auto">
          <a:xfrm>
            <a:off x="2151063" y="4746625"/>
            <a:ext cx="279400" cy="393700"/>
            <a:chOff x="7144" y="3830"/>
            <a:chExt cx="959" cy="1173"/>
          </a:xfrm>
        </p:grpSpPr>
        <p:sp>
          <p:nvSpPr>
            <p:cNvPr id="24624" name="AutoShape 149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25" name="Freeform 150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6" name="Freeform 151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24600" name="AutoShape 152"/>
          <p:cNvCxnSpPr>
            <a:cxnSpLocks noChangeShapeType="1"/>
          </p:cNvCxnSpPr>
          <p:nvPr/>
        </p:nvCxnSpPr>
        <p:spPr bwMode="auto">
          <a:xfrm>
            <a:off x="1601788" y="5014913"/>
            <a:ext cx="450850" cy="4762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</p:cxnSp>
      <p:grpSp>
        <p:nvGrpSpPr>
          <p:cNvPr id="24601" name="Group 153"/>
          <p:cNvGrpSpPr>
            <a:grpSpLocks noChangeAspect="1"/>
          </p:cNvGrpSpPr>
          <p:nvPr/>
        </p:nvGrpSpPr>
        <p:grpSpPr bwMode="auto">
          <a:xfrm>
            <a:off x="1065213" y="1693863"/>
            <a:ext cx="277812" cy="393700"/>
            <a:chOff x="7144" y="3830"/>
            <a:chExt cx="959" cy="1173"/>
          </a:xfrm>
        </p:grpSpPr>
        <p:sp>
          <p:nvSpPr>
            <p:cNvPr id="24621" name="AutoShape 154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22" name="Freeform 155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3" name="Freeform 156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602" name="Group 157"/>
          <p:cNvGrpSpPr>
            <a:grpSpLocks noChangeAspect="1"/>
          </p:cNvGrpSpPr>
          <p:nvPr/>
        </p:nvGrpSpPr>
        <p:grpSpPr bwMode="auto">
          <a:xfrm>
            <a:off x="2192338" y="1693863"/>
            <a:ext cx="258762" cy="365125"/>
            <a:chOff x="7144" y="3830"/>
            <a:chExt cx="959" cy="1173"/>
          </a:xfrm>
        </p:grpSpPr>
        <p:sp>
          <p:nvSpPr>
            <p:cNvPr id="24618" name="AutoShape 158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19" name="Freeform 159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0" name="Freeform 160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603" name="Group 161"/>
          <p:cNvGrpSpPr>
            <a:grpSpLocks noChangeAspect="1"/>
          </p:cNvGrpSpPr>
          <p:nvPr/>
        </p:nvGrpSpPr>
        <p:grpSpPr bwMode="auto">
          <a:xfrm>
            <a:off x="1044575" y="2555875"/>
            <a:ext cx="258763" cy="366713"/>
            <a:chOff x="7144" y="3830"/>
            <a:chExt cx="959" cy="1173"/>
          </a:xfrm>
        </p:grpSpPr>
        <p:sp>
          <p:nvSpPr>
            <p:cNvPr id="24615" name="AutoShape 162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16" name="Freeform 163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7" name="Freeform 164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604" name="Group 165"/>
          <p:cNvGrpSpPr>
            <a:grpSpLocks noChangeAspect="1"/>
          </p:cNvGrpSpPr>
          <p:nvPr/>
        </p:nvGrpSpPr>
        <p:grpSpPr bwMode="auto">
          <a:xfrm>
            <a:off x="2173288" y="2555875"/>
            <a:ext cx="258762" cy="366713"/>
            <a:chOff x="7144" y="3830"/>
            <a:chExt cx="959" cy="1173"/>
          </a:xfrm>
        </p:grpSpPr>
        <p:sp>
          <p:nvSpPr>
            <p:cNvPr id="24612" name="AutoShape 166"/>
            <p:cNvSpPr>
              <a:spLocks noChangeAspect="1" noChangeArrowheads="1"/>
            </p:cNvSpPr>
            <p:nvPr/>
          </p:nvSpPr>
          <p:spPr bwMode="auto">
            <a:xfrm>
              <a:off x="7212" y="3830"/>
              <a:ext cx="686" cy="541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13" name="Freeform 167"/>
            <p:cNvSpPr>
              <a:spLocks noChangeAspect="1"/>
            </p:cNvSpPr>
            <p:nvPr/>
          </p:nvSpPr>
          <p:spPr bwMode="auto">
            <a:xfrm>
              <a:off x="7144" y="4371"/>
              <a:ext cx="959" cy="218"/>
            </a:xfrm>
            <a:custGeom>
              <a:avLst/>
              <a:gdLst>
                <a:gd name="T0" fmla="*/ 0 w 2016"/>
                <a:gd name="T1" fmla="*/ 576 h 576"/>
                <a:gd name="T2" fmla="*/ 288 w 2016"/>
                <a:gd name="T3" fmla="*/ 144 h 576"/>
                <a:gd name="T4" fmla="*/ 1008 w 2016"/>
                <a:gd name="T5" fmla="*/ 0 h 576"/>
                <a:gd name="T6" fmla="*/ 1728 w 2016"/>
                <a:gd name="T7" fmla="*/ 144 h 576"/>
                <a:gd name="T8" fmla="*/ 2016 w 2016"/>
                <a:gd name="T9" fmla="*/ 432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16"/>
                <a:gd name="T16" fmla="*/ 0 h 576"/>
                <a:gd name="T17" fmla="*/ 2016 w 201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16" h="576">
                  <a:moveTo>
                    <a:pt x="0" y="576"/>
                  </a:moveTo>
                  <a:cubicBezTo>
                    <a:pt x="60" y="408"/>
                    <a:pt x="120" y="240"/>
                    <a:pt x="288" y="144"/>
                  </a:cubicBezTo>
                  <a:cubicBezTo>
                    <a:pt x="456" y="48"/>
                    <a:pt x="768" y="0"/>
                    <a:pt x="1008" y="0"/>
                  </a:cubicBezTo>
                  <a:cubicBezTo>
                    <a:pt x="1248" y="0"/>
                    <a:pt x="1560" y="72"/>
                    <a:pt x="1728" y="144"/>
                  </a:cubicBezTo>
                  <a:cubicBezTo>
                    <a:pt x="1896" y="216"/>
                    <a:pt x="1968" y="384"/>
                    <a:pt x="2016" y="432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4" name="Freeform 168"/>
            <p:cNvSpPr>
              <a:spLocks noChangeAspect="1"/>
            </p:cNvSpPr>
            <p:nvPr/>
          </p:nvSpPr>
          <p:spPr bwMode="auto">
            <a:xfrm>
              <a:off x="7144" y="4362"/>
              <a:ext cx="822" cy="641"/>
            </a:xfrm>
            <a:custGeom>
              <a:avLst/>
              <a:gdLst>
                <a:gd name="T0" fmla="*/ 0 w 1728"/>
                <a:gd name="T1" fmla="*/ 1608 h 1704"/>
                <a:gd name="T2" fmla="*/ 432 w 1728"/>
                <a:gd name="T3" fmla="*/ 1608 h 1704"/>
                <a:gd name="T4" fmla="*/ 576 w 1728"/>
                <a:gd name="T5" fmla="*/ 1320 h 1704"/>
                <a:gd name="T6" fmla="*/ 864 w 1728"/>
                <a:gd name="T7" fmla="*/ 24 h 1704"/>
                <a:gd name="T8" fmla="*/ 1152 w 1728"/>
                <a:gd name="T9" fmla="*/ 1464 h 1704"/>
                <a:gd name="T10" fmla="*/ 1728 w 1728"/>
                <a:gd name="T11" fmla="*/ 1464 h 17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1704"/>
                <a:gd name="T20" fmla="*/ 1728 w 1728"/>
                <a:gd name="T21" fmla="*/ 1704 h 17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1704">
                  <a:moveTo>
                    <a:pt x="0" y="1608"/>
                  </a:moveTo>
                  <a:cubicBezTo>
                    <a:pt x="168" y="1632"/>
                    <a:pt x="336" y="1656"/>
                    <a:pt x="432" y="1608"/>
                  </a:cubicBezTo>
                  <a:cubicBezTo>
                    <a:pt x="528" y="1560"/>
                    <a:pt x="504" y="1584"/>
                    <a:pt x="576" y="1320"/>
                  </a:cubicBezTo>
                  <a:cubicBezTo>
                    <a:pt x="648" y="1056"/>
                    <a:pt x="768" y="0"/>
                    <a:pt x="864" y="24"/>
                  </a:cubicBezTo>
                  <a:cubicBezTo>
                    <a:pt x="960" y="48"/>
                    <a:pt x="1008" y="1224"/>
                    <a:pt x="1152" y="1464"/>
                  </a:cubicBezTo>
                  <a:cubicBezTo>
                    <a:pt x="1296" y="1704"/>
                    <a:pt x="1512" y="1584"/>
                    <a:pt x="1728" y="1464"/>
                  </a:cubicBezTo>
                </a:path>
              </a:pathLst>
            </a:custGeom>
            <a:noFill/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24605" name="AutoShape 169"/>
          <p:cNvCxnSpPr>
            <a:cxnSpLocks noChangeShapeType="1"/>
          </p:cNvCxnSpPr>
          <p:nvPr/>
        </p:nvCxnSpPr>
        <p:spPr bwMode="auto">
          <a:xfrm>
            <a:off x="1470025" y="1909763"/>
            <a:ext cx="51276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24606" name="AutoShape 170"/>
          <p:cNvCxnSpPr>
            <a:cxnSpLocks noChangeShapeType="1"/>
          </p:cNvCxnSpPr>
          <p:nvPr/>
        </p:nvCxnSpPr>
        <p:spPr bwMode="auto">
          <a:xfrm>
            <a:off x="1449388" y="2722563"/>
            <a:ext cx="51276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24607" name="AutoShape 171"/>
          <p:cNvCxnSpPr>
            <a:cxnSpLocks noChangeShapeType="1"/>
          </p:cNvCxnSpPr>
          <p:nvPr/>
        </p:nvCxnSpPr>
        <p:spPr bwMode="auto">
          <a:xfrm>
            <a:off x="1174750" y="2111375"/>
            <a:ext cx="0" cy="3889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24608" name="AutoShape 172"/>
          <p:cNvCxnSpPr>
            <a:cxnSpLocks noChangeShapeType="1"/>
          </p:cNvCxnSpPr>
          <p:nvPr/>
        </p:nvCxnSpPr>
        <p:spPr bwMode="auto">
          <a:xfrm>
            <a:off x="2279650" y="2111375"/>
            <a:ext cx="0" cy="3889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24609" name="AutoShape 173"/>
          <p:cNvCxnSpPr>
            <a:cxnSpLocks noChangeShapeType="1"/>
          </p:cNvCxnSpPr>
          <p:nvPr/>
        </p:nvCxnSpPr>
        <p:spPr bwMode="auto">
          <a:xfrm>
            <a:off x="1398588" y="2111375"/>
            <a:ext cx="623887" cy="4762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24610" name="AutoShape 174"/>
          <p:cNvCxnSpPr>
            <a:cxnSpLocks noChangeShapeType="1"/>
          </p:cNvCxnSpPr>
          <p:nvPr/>
        </p:nvCxnSpPr>
        <p:spPr bwMode="auto">
          <a:xfrm flipH="1">
            <a:off x="1398588" y="2111375"/>
            <a:ext cx="677862" cy="469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77" name="Заголовок 6"/>
          <p:cNvSpPr txBox="1">
            <a:spLocks/>
          </p:cNvSpPr>
          <p:nvPr/>
        </p:nvSpPr>
        <p:spPr>
          <a:xfrm>
            <a:off x="457200" y="220663"/>
            <a:ext cx="8229600" cy="1011237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+mn-lt"/>
                <a:cs typeface="+mn-cs"/>
              </a:rPr>
              <a:t>Новое качественное состояние на уровне занятия</a:t>
            </a:r>
            <a:endParaRPr lang="ru-RU" sz="24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atin typeface="+mj-lt"/>
                <a:ea typeface="+mj-ea"/>
                <a:cs typeface="+mj-cs"/>
              </a:rPr>
              <a:t>Типы учебных занятий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Других нет!</a:t>
            </a:r>
          </a:p>
        </p:txBody>
      </p:sp>
      <p:sp>
        <p:nvSpPr>
          <p:cNvPr id="88" name="Номер слайда 8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70B3F-CCF3-47E6-AE49-3DF962CEC4C3}" type="slidenum">
              <a:rPr lang="ru-RU" sz="1400" b="1" smtClean="0"/>
              <a:pPr>
                <a:defRPr/>
              </a:pPr>
              <a:t>12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 txBox="1">
            <a:spLocks/>
          </p:cNvSpPr>
          <p:nvPr/>
        </p:nvSpPr>
        <p:spPr>
          <a:xfrm>
            <a:off x="457200" y="220663"/>
            <a:ext cx="8229600" cy="1011237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+mn-lt"/>
                <a:cs typeface="+mn-cs"/>
              </a:rPr>
              <a:t>Новое качественное состояние на уровне системы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atin typeface="+mj-lt"/>
                <a:ea typeface="+mj-ea"/>
                <a:cs typeface="+mj-cs"/>
              </a:rPr>
              <a:t>Институциональные системы обучения</a:t>
            </a:r>
          </a:p>
        </p:txBody>
      </p:sp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517525" y="1268413"/>
            <a:ext cx="8045450" cy="5095875"/>
            <a:chOff x="1944" y="635"/>
            <a:chExt cx="8821" cy="5482"/>
          </a:xfrm>
        </p:grpSpPr>
        <p:cxnSp>
          <p:nvCxnSpPr>
            <p:cNvPr id="25603" name="AutoShape 3"/>
            <p:cNvCxnSpPr>
              <a:cxnSpLocks noChangeShapeType="1"/>
            </p:cNvCxnSpPr>
            <p:nvPr/>
          </p:nvCxnSpPr>
          <p:spPr bwMode="auto">
            <a:xfrm>
              <a:off x="5986" y="757"/>
              <a:ext cx="1725" cy="120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5604" name="AutoShape 4"/>
            <p:cNvCxnSpPr>
              <a:cxnSpLocks noChangeShapeType="1"/>
            </p:cNvCxnSpPr>
            <p:nvPr/>
          </p:nvCxnSpPr>
          <p:spPr bwMode="auto">
            <a:xfrm flipH="1">
              <a:off x="7711" y="757"/>
              <a:ext cx="1503" cy="120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5605" name="AutoShape 5"/>
            <p:cNvCxnSpPr>
              <a:cxnSpLocks noChangeShapeType="1"/>
            </p:cNvCxnSpPr>
            <p:nvPr/>
          </p:nvCxnSpPr>
          <p:spPr bwMode="auto">
            <a:xfrm>
              <a:off x="7711" y="1960"/>
              <a:ext cx="0" cy="159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5606" name="Oval 6"/>
            <p:cNvSpPr>
              <a:spLocks noChangeAspect="1" noChangeArrowheads="1"/>
            </p:cNvSpPr>
            <p:nvPr/>
          </p:nvSpPr>
          <p:spPr bwMode="auto">
            <a:xfrm>
              <a:off x="4894" y="1574"/>
              <a:ext cx="1823" cy="182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607" name="AutoShape 7"/>
            <p:cNvSpPr>
              <a:spLocks noChangeArrowheads="1"/>
            </p:cNvSpPr>
            <p:nvPr/>
          </p:nvSpPr>
          <p:spPr bwMode="auto">
            <a:xfrm>
              <a:off x="8634" y="1728"/>
              <a:ext cx="2131" cy="1669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608" name="WordArt 8"/>
            <p:cNvSpPr>
              <a:spLocks noChangeArrowheads="1" noChangeShapeType="1" noTextEdit="1"/>
            </p:cNvSpPr>
            <p:nvPr/>
          </p:nvSpPr>
          <p:spPr bwMode="auto">
            <a:xfrm>
              <a:off x="5488" y="3596"/>
              <a:ext cx="714" cy="26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КУС</a:t>
              </a:r>
            </a:p>
          </p:txBody>
        </p:sp>
        <p:sp>
          <p:nvSpPr>
            <p:cNvPr id="25609" name="WordArt 9"/>
            <p:cNvSpPr>
              <a:spLocks noChangeArrowheads="1" noChangeShapeType="1" noTextEdit="1"/>
            </p:cNvSpPr>
            <p:nvPr/>
          </p:nvSpPr>
          <p:spPr bwMode="auto">
            <a:xfrm>
              <a:off x="8858" y="3564"/>
              <a:ext cx="1740" cy="26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СКО по ИОП</a:t>
              </a:r>
            </a:p>
          </p:txBody>
        </p:sp>
        <p:sp>
          <p:nvSpPr>
            <p:cNvPr id="25610" name="AutoShape 10"/>
            <p:cNvSpPr>
              <a:spLocks noChangeArrowheads="1"/>
            </p:cNvSpPr>
            <p:nvPr/>
          </p:nvSpPr>
          <p:spPr bwMode="auto">
            <a:xfrm>
              <a:off x="6900" y="2453"/>
              <a:ext cx="1852" cy="143"/>
            </a:xfrm>
            <a:prstGeom prst="rightArrow">
              <a:avLst>
                <a:gd name="adj1" fmla="val 50000"/>
                <a:gd name="adj2" fmla="val 3237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25611" name="Group 11"/>
            <p:cNvGrpSpPr>
              <a:grpSpLocks noChangeAspect="1"/>
            </p:cNvGrpSpPr>
            <p:nvPr/>
          </p:nvGrpSpPr>
          <p:grpSpPr bwMode="auto">
            <a:xfrm>
              <a:off x="7406" y="635"/>
              <a:ext cx="399" cy="533"/>
              <a:chOff x="7144" y="3830"/>
              <a:chExt cx="959" cy="1173"/>
            </a:xfrm>
          </p:grpSpPr>
          <p:sp>
            <p:nvSpPr>
              <p:cNvPr id="25640" name="AutoShape 12"/>
              <p:cNvSpPr>
                <a:spLocks noChangeAspect="1" noChangeArrowheads="1"/>
              </p:cNvSpPr>
              <p:nvPr/>
            </p:nvSpPr>
            <p:spPr bwMode="auto">
              <a:xfrm>
                <a:off x="7212" y="3830"/>
                <a:ext cx="686" cy="541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5641" name="Freeform 13"/>
              <p:cNvSpPr>
                <a:spLocks noChangeAspect="1"/>
              </p:cNvSpPr>
              <p:nvPr/>
            </p:nvSpPr>
            <p:spPr bwMode="auto">
              <a:xfrm>
                <a:off x="7144" y="4371"/>
                <a:ext cx="959" cy="218"/>
              </a:xfrm>
              <a:custGeom>
                <a:avLst/>
                <a:gdLst>
                  <a:gd name="T0" fmla="*/ 0 w 2016"/>
                  <a:gd name="T1" fmla="*/ 576 h 576"/>
                  <a:gd name="T2" fmla="*/ 288 w 2016"/>
                  <a:gd name="T3" fmla="*/ 144 h 576"/>
                  <a:gd name="T4" fmla="*/ 1008 w 2016"/>
                  <a:gd name="T5" fmla="*/ 0 h 576"/>
                  <a:gd name="T6" fmla="*/ 1728 w 2016"/>
                  <a:gd name="T7" fmla="*/ 144 h 576"/>
                  <a:gd name="T8" fmla="*/ 2016 w 2016"/>
                  <a:gd name="T9" fmla="*/ 432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16"/>
                  <a:gd name="T16" fmla="*/ 0 h 576"/>
                  <a:gd name="T17" fmla="*/ 2016 w 2016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16" h="576">
                    <a:moveTo>
                      <a:pt x="0" y="576"/>
                    </a:moveTo>
                    <a:cubicBezTo>
                      <a:pt x="60" y="408"/>
                      <a:pt x="120" y="240"/>
                      <a:pt x="288" y="144"/>
                    </a:cubicBezTo>
                    <a:cubicBezTo>
                      <a:pt x="456" y="48"/>
                      <a:pt x="768" y="0"/>
                      <a:pt x="1008" y="0"/>
                    </a:cubicBezTo>
                    <a:cubicBezTo>
                      <a:pt x="1248" y="0"/>
                      <a:pt x="1560" y="72"/>
                      <a:pt x="1728" y="144"/>
                    </a:cubicBezTo>
                    <a:cubicBezTo>
                      <a:pt x="1896" y="216"/>
                      <a:pt x="1968" y="384"/>
                      <a:pt x="2016" y="432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42" name="Freeform 14"/>
              <p:cNvSpPr>
                <a:spLocks noChangeAspect="1"/>
              </p:cNvSpPr>
              <p:nvPr/>
            </p:nvSpPr>
            <p:spPr bwMode="auto">
              <a:xfrm>
                <a:off x="7144" y="4362"/>
                <a:ext cx="822" cy="641"/>
              </a:xfrm>
              <a:custGeom>
                <a:avLst/>
                <a:gdLst>
                  <a:gd name="T0" fmla="*/ 0 w 1728"/>
                  <a:gd name="T1" fmla="*/ 1608 h 1704"/>
                  <a:gd name="T2" fmla="*/ 432 w 1728"/>
                  <a:gd name="T3" fmla="*/ 1608 h 1704"/>
                  <a:gd name="T4" fmla="*/ 576 w 1728"/>
                  <a:gd name="T5" fmla="*/ 1320 h 1704"/>
                  <a:gd name="T6" fmla="*/ 864 w 1728"/>
                  <a:gd name="T7" fmla="*/ 24 h 1704"/>
                  <a:gd name="T8" fmla="*/ 1152 w 1728"/>
                  <a:gd name="T9" fmla="*/ 1464 h 1704"/>
                  <a:gd name="T10" fmla="*/ 1728 w 1728"/>
                  <a:gd name="T11" fmla="*/ 1464 h 17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28"/>
                  <a:gd name="T19" fmla="*/ 0 h 1704"/>
                  <a:gd name="T20" fmla="*/ 1728 w 1728"/>
                  <a:gd name="T21" fmla="*/ 1704 h 170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28" h="1704">
                    <a:moveTo>
                      <a:pt x="0" y="1608"/>
                    </a:moveTo>
                    <a:cubicBezTo>
                      <a:pt x="168" y="1632"/>
                      <a:pt x="336" y="1656"/>
                      <a:pt x="432" y="1608"/>
                    </a:cubicBezTo>
                    <a:cubicBezTo>
                      <a:pt x="528" y="1560"/>
                      <a:pt x="504" y="1584"/>
                      <a:pt x="576" y="1320"/>
                    </a:cubicBezTo>
                    <a:cubicBezTo>
                      <a:pt x="648" y="1056"/>
                      <a:pt x="768" y="0"/>
                      <a:pt x="864" y="24"/>
                    </a:cubicBezTo>
                    <a:cubicBezTo>
                      <a:pt x="960" y="48"/>
                      <a:pt x="1008" y="1224"/>
                      <a:pt x="1152" y="1464"/>
                    </a:cubicBezTo>
                    <a:cubicBezTo>
                      <a:pt x="1296" y="1704"/>
                      <a:pt x="1512" y="1584"/>
                      <a:pt x="1728" y="1464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612" name="Group 15"/>
            <p:cNvGrpSpPr>
              <a:grpSpLocks noChangeAspect="1"/>
            </p:cNvGrpSpPr>
            <p:nvPr/>
          </p:nvGrpSpPr>
          <p:grpSpPr bwMode="auto">
            <a:xfrm>
              <a:off x="6872" y="757"/>
              <a:ext cx="399" cy="533"/>
              <a:chOff x="7144" y="3830"/>
              <a:chExt cx="959" cy="1173"/>
            </a:xfrm>
          </p:grpSpPr>
          <p:sp>
            <p:nvSpPr>
              <p:cNvPr id="25637" name="AutoShape 16"/>
              <p:cNvSpPr>
                <a:spLocks noChangeAspect="1" noChangeArrowheads="1"/>
              </p:cNvSpPr>
              <p:nvPr/>
            </p:nvSpPr>
            <p:spPr bwMode="auto">
              <a:xfrm>
                <a:off x="7212" y="3830"/>
                <a:ext cx="686" cy="541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5638" name="Freeform 17"/>
              <p:cNvSpPr>
                <a:spLocks noChangeAspect="1"/>
              </p:cNvSpPr>
              <p:nvPr/>
            </p:nvSpPr>
            <p:spPr bwMode="auto">
              <a:xfrm>
                <a:off x="7144" y="4371"/>
                <a:ext cx="959" cy="218"/>
              </a:xfrm>
              <a:custGeom>
                <a:avLst/>
                <a:gdLst>
                  <a:gd name="T0" fmla="*/ 0 w 2016"/>
                  <a:gd name="T1" fmla="*/ 576 h 576"/>
                  <a:gd name="T2" fmla="*/ 288 w 2016"/>
                  <a:gd name="T3" fmla="*/ 144 h 576"/>
                  <a:gd name="T4" fmla="*/ 1008 w 2016"/>
                  <a:gd name="T5" fmla="*/ 0 h 576"/>
                  <a:gd name="T6" fmla="*/ 1728 w 2016"/>
                  <a:gd name="T7" fmla="*/ 144 h 576"/>
                  <a:gd name="T8" fmla="*/ 2016 w 2016"/>
                  <a:gd name="T9" fmla="*/ 432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16"/>
                  <a:gd name="T16" fmla="*/ 0 h 576"/>
                  <a:gd name="T17" fmla="*/ 2016 w 2016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16" h="576">
                    <a:moveTo>
                      <a:pt x="0" y="576"/>
                    </a:moveTo>
                    <a:cubicBezTo>
                      <a:pt x="60" y="408"/>
                      <a:pt x="120" y="240"/>
                      <a:pt x="288" y="144"/>
                    </a:cubicBezTo>
                    <a:cubicBezTo>
                      <a:pt x="456" y="48"/>
                      <a:pt x="768" y="0"/>
                      <a:pt x="1008" y="0"/>
                    </a:cubicBezTo>
                    <a:cubicBezTo>
                      <a:pt x="1248" y="0"/>
                      <a:pt x="1560" y="72"/>
                      <a:pt x="1728" y="144"/>
                    </a:cubicBezTo>
                    <a:cubicBezTo>
                      <a:pt x="1896" y="216"/>
                      <a:pt x="1968" y="384"/>
                      <a:pt x="2016" y="432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39" name="Freeform 18"/>
              <p:cNvSpPr>
                <a:spLocks noChangeAspect="1"/>
              </p:cNvSpPr>
              <p:nvPr/>
            </p:nvSpPr>
            <p:spPr bwMode="auto">
              <a:xfrm>
                <a:off x="7144" y="4362"/>
                <a:ext cx="822" cy="641"/>
              </a:xfrm>
              <a:custGeom>
                <a:avLst/>
                <a:gdLst>
                  <a:gd name="T0" fmla="*/ 0 w 1728"/>
                  <a:gd name="T1" fmla="*/ 1608 h 1704"/>
                  <a:gd name="T2" fmla="*/ 432 w 1728"/>
                  <a:gd name="T3" fmla="*/ 1608 h 1704"/>
                  <a:gd name="T4" fmla="*/ 576 w 1728"/>
                  <a:gd name="T5" fmla="*/ 1320 h 1704"/>
                  <a:gd name="T6" fmla="*/ 864 w 1728"/>
                  <a:gd name="T7" fmla="*/ 24 h 1704"/>
                  <a:gd name="T8" fmla="*/ 1152 w 1728"/>
                  <a:gd name="T9" fmla="*/ 1464 h 1704"/>
                  <a:gd name="T10" fmla="*/ 1728 w 1728"/>
                  <a:gd name="T11" fmla="*/ 1464 h 17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28"/>
                  <a:gd name="T19" fmla="*/ 0 h 1704"/>
                  <a:gd name="T20" fmla="*/ 1728 w 1728"/>
                  <a:gd name="T21" fmla="*/ 1704 h 170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28" h="1704">
                    <a:moveTo>
                      <a:pt x="0" y="1608"/>
                    </a:moveTo>
                    <a:cubicBezTo>
                      <a:pt x="168" y="1632"/>
                      <a:pt x="336" y="1656"/>
                      <a:pt x="432" y="1608"/>
                    </a:cubicBezTo>
                    <a:cubicBezTo>
                      <a:pt x="528" y="1560"/>
                      <a:pt x="504" y="1584"/>
                      <a:pt x="576" y="1320"/>
                    </a:cubicBezTo>
                    <a:cubicBezTo>
                      <a:pt x="648" y="1056"/>
                      <a:pt x="768" y="0"/>
                      <a:pt x="864" y="24"/>
                    </a:cubicBezTo>
                    <a:cubicBezTo>
                      <a:pt x="960" y="48"/>
                      <a:pt x="1008" y="1224"/>
                      <a:pt x="1152" y="1464"/>
                    </a:cubicBezTo>
                    <a:cubicBezTo>
                      <a:pt x="1296" y="1704"/>
                      <a:pt x="1512" y="1584"/>
                      <a:pt x="1728" y="1464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613" name="Group 19"/>
            <p:cNvGrpSpPr>
              <a:grpSpLocks noChangeAspect="1"/>
            </p:cNvGrpSpPr>
            <p:nvPr/>
          </p:nvGrpSpPr>
          <p:grpSpPr bwMode="auto">
            <a:xfrm>
              <a:off x="7960" y="757"/>
              <a:ext cx="399" cy="533"/>
              <a:chOff x="7144" y="3830"/>
              <a:chExt cx="959" cy="1173"/>
            </a:xfrm>
          </p:grpSpPr>
          <p:sp>
            <p:nvSpPr>
              <p:cNvPr id="25634" name="AutoShape 20"/>
              <p:cNvSpPr>
                <a:spLocks noChangeAspect="1" noChangeArrowheads="1"/>
              </p:cNvSpPr>
              <p:nvPr/>
            </p:nvSpPr>
            <p:spPr bwMode="auto">
              <a:xfrm>
                <a:off x="7212" y="3830"/>
                <a:ext cx="686" cy="541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5635" name="Freeform 21"/>
              <p:cNvSpPr>
                <a:spLocks noChangeAspect="1"/>
              </p:cNvSpPr>
              <p:nvPr/>
            </p:nvSpPr>
            <p:spPr bwMode="auto">
              <a:xfrm>
                <a:off x="7144" y="4371"/>
                <a:ext cx="959" cy="218"/>
              </a:xfrm>
              <a:custGeom>
                <a:avLst/>
                <a:gdLst>
                  <a:gd name="T0" fmla="*/ 0 w 2016"/>
                  <a:gd name="T1" fmla="*/ 576 h 576"/>
                  <a:gd name="T2" fmla="*/ 288 w 2016"/>
                  <a:gd name="T3" fmla="*/ 144 h 576"/>
                  <a:gd name="T4" fmla="*/ 1008 w 2016"/>
                  <a:gd name="T5" fmla="*/ 0 h 576"/>
                  <a:gd name="T6" fmla="*/ 1728 w 2016"/>
                  <a:gd name="T7" fmla="*/ 144 h 576"/>
                  <a:gd name="T8" fmla="*/ 2016 w 2016"/>
                  <a:gd name="T9" fmla="*/ 432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16"/>
                  <a:gd name="T16" fmla="*/ 0 h 576"/>
                  <a:gd name="T17" fmla="*/ 2016 w 2016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16" h="576">
                    <a:moveTo>
                      <a:pt x="0" y="576"/>
                    </a:moveTo>
                    <a:cubicBezTo>
                      <a:pt x="60" y="408"/>
                      <a:pt x="120" y="240"/>
                      <a:pt x="288" y="144"/>
                    </a:cubicBezTo>
                    <a:cubicBezTo>
                      <a:pt x="456" y="48"/>
                      <a:pt x="768" y="0"/>
                      <a:pt x="1008" y="0"/>
                    </a:cubicBezTo>
                    <a:cubicBezTo>
                      <a:pt x="1248" y="0"/>
                      <a:pt x="1560" y="72"/>
                      <a:pt x="1728" y="144"/>
                    </a:cubicBezTo>
                    <a:cubicBezTo>
                      <a:pt x="1896" y="216"/>
                      <a:pt x="1968" y="384"/>
                      <a:pt x="2016" y="432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36" name="Freeform 22"/>
              <p:cNvSpPr>
                <a:spLocks noChangeAspect="1"/>
              </p:cNvSpPr>
              <p:nvPr/>
            </p:nvSpPr>
            <p:spPr bwMode="auto">
              <a:xfrm>
                <a:off x="7144" y="4362"/>
                <a:ext cx="822" cy="641"/>
              </a:xfrm>
              <a:custGeom>
                <a:avLst/>
                <a:gdLst>
                  <a:gd name="T0" fmla="*/ 0 w 1728"/>
                  <a:gd name="T1" fmla="*/ 1608 h 1704"/>
                  <a:gd name="T2" fmla="*/ 432 w 1728"/>
                  <a:gd name="T3" fmla="*/ 1608 h 1704"/>
                  <a:gd name="T4" fmla="*/ 576 w 1728"/>
                  <a:gd name="T5" fmla="*/ 1320 h 1704"/>
                  <a:gd name="T6" fmla="*/ 864 w 1728"/>
                  <a:gd name="T7" fmla="*/ 24 h 1704"/>
                  <a:gd name="T8" fmla="*/ 1152 w 1728"/>
                  <a:gd name="T9" fmla="*/ 1464 h 1704"/>
                  <a:gd name="T10" fmla="*/ 1728 w 1728"/>
                  <a:gd name="T11" fmla="*/ 1464 h 17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28"/>
                  <a:gd name="T19" fmla="*/ 0 h 1704"/>
                  <a:gd name="T20" fmla="*/ 1728 w 1728"/>
                  <a:gd name="T21" fmla="*/ 1704 h 170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28" h="1704">
                    <a:moveTo>
                      <a:pt x="0" y="1608"/>
                    </a:moveTo>
                    <a:cubicBezTo>
                      <a:pt x="168" y="1632"/>
                      <a:pt x="336" y="1656"/>
                      <a:pt x="432" y="1608"/>
                    </a:cubicBezTo>
                    <a:cubicBezTo>
                      <a:pt x="528" y="1560"/>
                      <a:pt x="504" y="1584"/>
                      <a:pt x="576" y="1320"/>
                    </a:cubicBezTo>
                    <a:cubicBezTo>
                      <a:pt x="648" y="1056"/>
                      <a:pt x="768" y="0"/>
                      <a:pt x="864" y="24"/>
                    </a:cubicBezTo>
                    <a:cubicBezTo>
                      <a:pt x="960" y="48"/>
                      <a:pt x="1008" y="1224"/>
                      <a:pt x="1152" y="1464"/>
                    </a:cubicBezTo>
                    <a:cubicBezTo>
                      <a:pt x="1296" y="1704"/>
                      <a:pt x="1512" y="1584"/>
                      <a:pt x="1728" y="1464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5614" name="Arc 23"/>
            <p:cNvSpPr>
              <a:spLocks/>
            </p:cNvSpPr>
            <p:nvPr/>
          </p:nvSpPr>
          <p:spPr bwMode="auto">
            <a:xfrm>
              <a:off x="6636" y="1337"/>
              <a:ext cx="2396" cy="615"/>
            </a:xfrm>
            <a:custGeom>
              <a:avLst/>
              <a:gdLst>
                <a:gd name="T0" fmla="*/ 0 w 43187"/>
                <a:gd name="T1" fmla="*/ 593 h 21600"/>
                <a:gd name="T2" fmla="*/ 2396 w 43187"/>
                <a:gd name="T3" fmla="*/ 615 h 21600"/>
                <a:gd name="T4" fmla="*/ 1198 w 43187"/>
                <a:gd name="T5" fmla="*/ 615 h 21600"/>
                <a:gd name="T6" fmla="*/ 0 60000 65536"/>
                <a:gd name="T7" fmla="*/ 0 60000 65536"/>
                <a:gd name="T8" fmla="*/ 0 60000 65536"/>
                <a:gd name="T9" fmla="*/ 0 w 43187"/>
                <a:gd name="T10" fmla="*/ 0 h 21600"/>
                <a:gd name="T11" fmla="*/ 43187 w 4318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7" h="21600" fill="none" extrusionOk="0">
                  <a:moveTo>
                    <a:pt x="0" y="20839"/>
                  </a:moveTo>
                  <a:cubicBezTo>
                    <a:pt x="410" y="9213"/>
                    <a:pt x="9953" y="-1"/>
                    <a:pt x="21587" y="0"/>
                  </a:cubicBezTo>
                  <a:cubicBezTo>
                    <a:pt x="33516" y="0"/>
                    <a:pt x="43187" y="9670"/>
                    <a:pt x="43187" y="21600"/>
                  </a:cubicBezTo>
                </a:path>
                <a:path w="43187" h="21600" stroke="0" extrusionOk="0">
                  <a:moveTo>
                    <a:pt x="0" y="20839"/>
                  </a:moveTo>
                  <a:cubicBezTo>
                    <a:pt x="410" y="9213"/>
                    <a:pt x="9953" y="-1"/>
                    <a:pt x="21587" y="0"/>
                  </a:cubicBezTo>
                  <a:cubicBezTo>
                    <a:pt x="33516" y="0"/>
                    <a:pt x="43187" y="9670"/>
                    <a:pt x="43187" y="21600"/>
                  </a:cubicBezTo>
                  <a:lnTo>
                    <a:pt x="21587" y="21600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5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124" y="2039"/>
              <a:ext cx="714" cy="15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класс</a:t>
              </a:r>
            </a:p>
          </p:txBody>
        </p:sp>
        <p:sp>
          <p:nvSpPr>
            <p:cNvPr id="25616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5934" y="2386"/>
              <a:ext cx="601" cy="21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урок</a:t>
              </a:r>
            </a:p>
          </p:txBody>
        </p:sp>
        <p:sp>
          <p:nvSpPr>
            <p:cNvPr id="25617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5374" y="2901"/>
              <a:ext cx="828" cy="21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предмет</a:t>
              </a:r>
            </a:p>
          </p:txBody>
        </p:sp>
        <p:sp>
          <p:nvSpPr>
            <p:cNvPr id="25618" name="WordArt 27"/>
            <p:cNvSpPr>
              <a:spLocks noChangeArrowheads="1" noChangeShapeType="1" noTextEdit="1"/>
            </p:cNvSpPr>
            <p:nvPr/>
          </p:nvSpPr>
          <p:spPr bwMode="auto">
            <a:xfrm>
              <a:off x="9214" y="2901"/>
              <a:ext cx="204" cy="26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25619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9985" y="2901"/>
              <a:ext cx="204" cy="26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25620" name="WordArt 29"/>
            <p:cNvSpPr>
              <a:spLocks noChangeArrowheads="1" noChangeShapeType="1" noTextEdit="1"/>
            </p:cNvSpPr>
            <p:nvPr/>
          </p:nvSpPr>
          <p:spPr bwMode="auto">
            <a:xfrm>
              <a:off x="9576" y="2120"/>
              <a:ext cx="204" cy="26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25621" name="Arc 30"/>
            <p:cNvSpPr>
              <a:spLocks noChangeAspect="1"/>
            </p:cNvSpPr>
            <p:nvPr/>
          </p:nvSpPr>
          <p:spPr bwMode="auto">
            <a:xfrm>
              <a:off x="9418" y="2529"/>
              <a:ext cx="578" cy="477"/>
            </a:xfrm>
            <a:custGeom>
              <a:avLst/>
              <a:gdLst>
                <a:gd name="T0" fmla="*/ 289 w 43200"/>
                <a:gd name="T1" fmla="*/ 0 h 43200"/>
                <a:gd name="T2" fmla="*/ 56 w 43200"/>
                <a:gd name="T3" fmla="*/ 97 h 43200"/>
                <a:gd name="T4" fmla="*/ 289 w 43200"/>
                <a:gd name="T5" fmla="*/ 239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7002"/>
                    <a:pt x="1466" y="12525"/>
                    <a:pt x="4187" y="8819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7002"/>
                    <a:pt x="1466" y="12525"/>
                    <a:pt x="4187" y="881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prstDash val="dash"/>
              <a:round/>
              <a:headEnd type="triangle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2" name="Arc 31"/>
            <p:cNvSpPr>
              <a:spLocks noChangeAspect="1"/>
            </p:cNvSpPr>
            <p:nvPr/>
          </p:nvSpPr>
          <p:spPr bwMode="auto">
            <a:xfrm>
              <a:off x="5260" y="2292"/>
              <a:ext cx="578" cy="477"/>
            </a:xfrm>
            <a:custGeom>
              <a:avLst/>
              <a:gdLst>
                <a:gd name="T0" fmla="*/ 289 w 43200"/>
                <a:gd name="T1" fmla="*/ 0 h 43200"/>
                <a:gd name="T2" fmla="*/ 56 w 43200"/>
                <a:gd name="T3" fmla="*/ 97 h 43200"/>
                <a:gd name="T4" fmla="*/ 289 w 43200"/>
                <a:gd name="T5" fmla="*/ 239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7002"/>
                    <a:pt x="1466" y="12525"/>
                    <a:pt x="4187" y="8819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7002"/>
                    <a:pt x="1466" y="12525"/>
                    <a:pt x="4187" y="881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prstDash val="sysDot"/>
              <a:round/>
              <a:headEnd type="triangle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3" name="AutoShape 32"/>
            <p:cNvSpPr>
              <a:spLocks noChangeArrowheads="1"/>
            </p:cNvSpPr>
            <p:nvPr/>
          </p:nvSpPr>
          <p:spPr bwMode="auto">
            <a:xfrm>
              <a:off x="4975" y="4263"/>
              <a:ext cx="1742" cy="71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624" name="Oval 33"/>
            <p:cNvSpPr>
              <a:spLocks noChangeArrowheads="1"/>
            </p:cNvSpPr>
            <p:nvPr/>
          </p:nvSpPr>
          <p:spPr bwMode="auto">
            <a:xfrm>
              <a:off x="1944" y="1307"/>
              <a:ext cx="2086" cy="74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625" name="AutoShape 34"/>
            <p:cNvSpPr>
              <a:spLocks noChangeArrowheads="1"/>
            </p:cNvSpPr>
            <p:nvPr/>
          </p:nvSpPr>
          <p:spPr bwMode="auto">
            <a:xfrm>
              <a:off x="5104" y="5470"/>
              <a:ext cx="1613" cy="647"/>
            </a:xfrm>
            <a:prstGeom prst="flowChartPunchedTape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626" name="AutoShape 35"/>
            <p:cNvSpPr>
              <a:spLocks noChangeArrowheads="1"/>
            </p:cNvSpPr>
            <p:nvPr/>
          </p:nvSpPr>
          <p:spPr bwMode="auto">
            <a:xfrm>
              <a:off x="2163" y="3645"/>
              <a:ext cx="1556" cy="968"/>
            </a:xfrm>
            <a:prstGeom prst="cloudCallout">
              <a:avLst>
                <a:gd name="adj1" fmla="val -43750"/>
                <a:gd name="adj2" fmla="val 70000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ru-RU"/>
            </a:p>
          </p:txBody>
        </p:sp>
        <p:sp>
          <p:nvSpPr>
            <p:cNvPr id="25627" name="AutoShape 36"/>
            <p:cNvSpPr>
              <a:spLocks noChangeArrowheads="1"/>
            </p:cNvSpPr>
            <p:nvPr/>
          </p:nvSpPr>
          <p:spPr bwMode="auto">
            <a:xfrm rot="9034092">
              <a:off x="3813" y="2863"/>
              <a:ext cx="990" cy="143"/>
            </a:xfrm>
            <a:prstGeom prst="rightArrow">
              <a:avLst>
                <a:gd name="adj1" fmla="val 50000"/>
                <a:gd name="adj2" fmla="val 17307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628" name="AutoShape 37"/>
            <p:cNvSpPr>
              <a:spLocks noChangeArrowheads="1"/>
            </p:cNvSpPr>
            <p:nvPr/>
          </p:nvSpPr>
          <p:spPr bwMode="auto">
            <a:xfrm>
              <a:off x="2039" y="2453"/>
              <a:ext cx="1921" cy="819"/>
            </a:xfrm>
            <a:prstGeom prst="homePlate">
              <a:avLst>
                <a:gd name="adj" fmla="val 58639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629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5488" y="5646"/>
              <a:ext cx="714" cy="26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Йена-план</a:t>
              </a:r>
            </a:p>
          </p:txBody>
        </p:sp>
        <p:sp>
          <p:nvSpPr>
            <p:cNvPr id="25630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5260" y="4389"/>
              <a:ext cx="1229" cy="41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Белл-Ланкастерская</a:t>
              </a:r>
            </a:p>
            <a:p>
              <a:pPr algn="ctr"/>
              <a:r>
                <a:rPr lang="ru-RU" sz="1000" kern="10" spc="20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система</a:t>
              </a:r>
            </a:p>
          </p:txBody>
        </p:sp>
        <p:sp>
          <p:nvSpPr>
            <p:cNvPr id="25631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2464" y="1574"/>
              <a:ext cx="1061" cy="23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 dirty="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Дальтон-план</a:t>
              </a:r>
            </a:p>
          </p:txBody>
        </p:sp>
        <p:sp>
          <p:nvSpPr>
            <p:cNvPr id="25632" name="WordArt 41"/>
            <p:cNvSpPr>
              <a:spLocks noChangeArrowheads="1" noChangeShapeType="1" noTextEdit="1"/>
            </p:cNvSpPr>
            <p:nvPr/>
          </p:nvSpPr>
          <p:spPr bwMode="auto">
            <a:xfrm>
              <a:off x="2395" y="2725"/>
              <a:ext cx="934" cy="38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Система</a:t>
              </a:r>
            </a:p>
            <a:p>
              <a:pPr algn="ctr"/>
              <a:r>
                <a:rPr lang="ru-RU" sz="1000" kern="10" spc="20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Монтессори</a:t>
              </a:r>
            </a:p>
          </p:txBody>
        </p:sp>
        <p:sp>
          <p:nvSpPr>
            <p:cNvPr id="25633" name="WordArt 42"/>
            <p:cNvSpPr>
              <a:spLocks noChangeArrowheads="1" noChangeShapeType="1" noTextEdit="1"/>
            </p:cNvSpPr>
            <p:nvPr/>
          </p:nvSpPr>
          <p:spPr bwMode="auto">
            <a:xfrm>
              <a:off x="2472" y="3994"/>
              <a:ext cx="857" cy="26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000" kern="10" spc="20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Школа-парк"</a:t>
              </a:r>
            </a:p>
          </p:txBody>
        </p:sp>
      </p:grpSp>
      <p:sp>
        <p:nvSpPr>
          <p:cNvPr id="44" name="Номер слайда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70B3F-CCF3-47E6-AE49-3DF962CEC4C3}" type="slidenum">
              <a:rPr lang="ru-RU" sz="1400" b="1" smtClean="0"/>
              <a:pPr>
                <a:defRPr/>
              </a:pPr>
              <a:t>13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165100"/>
            <a:ext cx="8229600" cy="503238"/>
          </a:xfrm>
        </p:spPr>
        <p:txBody>
          <a:bodyPr/>
          <a:lstStyle/>
          <a:p>
            <a:r>
              <a:rPr lang="ru-RU" sz="3200" b="1" dirty="0" err="1" smtClean="0"/>
              <a:t>Футурозоны</a:t>
            </a:r>
            <a:r>
              <a:rPr lang="ru-RU" sz="3200" b="1" dirty="0" smtClean="0"/>
              <a:t>				</a:t>
            </a:r>
            <a:r>
              <a:rPr lang="ru-RU" sz="1600" b="1" dirty="0" smtClean="0"/>
              <a:t>(Ю.В. Громыко)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73050" y="3957638"/>
            <a:ext cx="2728913" cy="1446212"/>
          </a:xfrm>
          <a:prstGeom prst="rect">
            <a:avLst/>
          </a:prstGeom>
          <a:solidFill>
            <a:srgbClr val="C00000"/>
          </a:solidFill>
        </p:spPr>
        <p:txBody>
          <a:bodyPr>
            <a:normAutofit fontScale="70000" lnSpcReduction="20000"/>
          </a:bodyPr>
          <a:lstStyle/>
          <a:p>
            <a:pPr marL="1588" indent="-1588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Меняется вся целостность образовательного процесса, а не отдельные его узлы!</a:t>
            </a:r>
          </a:p>
        </p:txBody>
      </p:sp>
      <p:pic>
        <p:nvPicPr>
          <p:cNvPr id="26627" name="Picture 2" descr="D:\сетевая\priznaki razvit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6388" y="763588"/>
            <a:ext cx="6327775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Содержимое 2"/>
          <p:cNvSpPr>
            <a:spLocks noGrp="1"/>
          </p:cNvSpPr>
          <p:nvPr>
            <p:ph idx="1"/>
          </p:nvPr>
        </p:nvSpPr>
        <p:spPr>
          <a:xfrm>
            <a:off x="3957638" y="3411538"/>
            <a:ext cx="4729162" cy="3276600"/>
          </a:xfrm>
        </p:spPr>
        <p:txBody>
          <a:bodyPr/>
          <a:lstStyle/>
          <a:p>
            <a:r>
              <a:rPr lang="ru-RU" sz="2000" dirty="0" smtClean="0"/>
              <a:t>Предметно-методологическая школа</a:t>
            </a:r>
          </a:p>
          <a:p>
            <a:r>
              <a:rPr lang="ru-RU" sz="2000" dirty="0" smtClean="0"/>
              <a:t>Межшкольная группа допонимания</a:t>
            </a:r>
          </a:p>
          <a:p>
            <a:r>
              <a:rPr lang="ru-RU" sz="2000" dirty="0" smtClean="0"/>
              <a:t>РВГ во внеурочной деятельности</a:t>
            </a:r>
          </a:p>
          <a:p>
            <a:r>
              <a:rPr lang="ru-RU" sz="2000" dirty="0" smtClean="0"/>
              <a:t>День без классов и уроков</a:t>
            </a:r>
          </a:p>
          <a:p>
            <a:r>
              <a:rPr lang="ru-RU" sz="2000" dirty="0" smtClean="0"/>
              <a:t>Пришкольная площадка</a:t>
            </a:r>
          </a:p>
          <a:p>
            <a:r>
              <a:rPr lang="ru-RU" sz="2000" dirty="0" smtClean="0"/>
              <a:t>РВГ на одном  предмете</a:t>
            </a:r>
          </a:p>
          <a:p>
            <a:r>
              <a:rPr lang="ru-RU" sz="2000" dirty="0" smtClean="0"/>
              <a:t>Многодневное погружение в несколько предметов</a:t>
            </a:r>
          </a:p>
          <a:p>
            <a:r>
              <a:rPr lang="ru-RU" sz="2000" dirty="0" smtClean="0"/>
              <a:t>….</a:t>
            </a:r>
          </a:p>
          <a:p>
            <a:endParaRPr lang="ru-RU" sz="2000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70B3F-CCF3-47E6-AE49-3DF962CEC4C3}" type="slidenum">
              <a:rPr lang="ru-RU" sz="1400" b="1" smtClean="0"/>
              <a:pPr>
                <a:defRPr/>
              </a:pPr>
              <a:t>14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387038" y="274638"/>
            <a:ext cx="8229600" cy="503237"/>
          </a:xfrm>
        </p:spPr>
        <p:txBody>
          <a:bodyPr/>
          <a:lstStyle/>
          <a:p>
            <a:r>
              <a:rPr lang="ru-RU" sz="3200" b="1" dirty="0" smtClean="0"/>
              <a:t>Программно-организованная деятельность</a:t>
            </a:r>
          </a:p>
        </p:txBody>
      </p:sp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1744663" y="976313"/>
            <a:ext cx="5119687" cy="2735262"/>
            <a:chOff x="2025" y="4357"/>
            <a:chExt cx="7485" cy="3649"/>
          </a:xfrm>
        </p:grpSpPr>
        <p:sp>
          <p:nvSpPr>
            <p:cNvPr id="27652" name="Line 3"/>
            <p:cNvSpPr>
              <a:spLocks noChangeShapeType="1"/>
            </p:cNvSpPr>
            <p:nvPr/>
          </p:nvSpPr>
          <p:spPr bwMode="auto">
            <a:xfrm>
              <a:off x="2025" y="6279"/>
              <a:ext cx="2620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653" name="Group 4"/>
            <p:cNvGrpSpPr>
              <a:grpSpLocks/>
            </p:cNvGrpSpPr>
            <p:nvPr/>
          </p:nvGrpSpPr>
          <p:grpSpPr bwMode="auto">
            <a:xfrm>
              <a:off x="2748" y="5221"/>
              <a:ext cx="953" cy="355"/>
              <a:chOff x="1007" y="7636"/>
              <a:chExt cx="953" cy="355"/>
            </a:xfrm>
          </p:grpSpPr>
          <p:sp>
            <p:nvSpPr>
              <p:cNvPr id="27694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07" y="7636"/>
                <a:ext cx="393" cy="35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000" kern="10" spc="20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808080"/>
                    </a:solidFill>
                    <a:latin typeface="Arial"/>
                    <a:cs typeface="Arial"/>
                  </a:rPr>
                  <a:t>Id</a:t>
                </a:r>
                <a:endParaRPr lang="ru-RU" sz="1000" kern="10" spc="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80808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7695" name="AutoShape 6"/>
              <p:cNvSpPr>
                <a:spLocks noChangeArrowheads="1"/>
              </p:cNvSpPr>
              <p:nvPr/>
            </p:nvSpPr>
            <p:spPr bwMode="auto">
              <a:xfrm>
                <a:off x="1552" y="7736"/>
                <a:ext cx="408" cy="191"/>
              </a:xfrm>
              <a:prstGeom prst="rightArrow">
                <a:avLst>
                  <a:gd name="adj1" fmla="val 50000"/>
                  <a:gd name="adj2" fmla="val 53403"/>
                </a:avLst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grpSp>
          <p:nvGrpSpPr>
            <p:cNvPr id="27654" name="Group 7"/>
            <p:cNvGrpSpPr>
              <a:grpSpLocks/>
            </p:cNvGrpSpPr>
            <p:nvPr/>
          </p:nvGrpSpPr>
          <p:grpSpPr bwMode="auto">
            <a:xfrm>
              <a:off x="2748" y="7046"/>
              <a:ext cx="936" cy="357"/>
              <a:chOff x="1007" y="9461"/>
              <a:chExt cx="936" cy="357"/>
            </a:xfrm>
          </p:grpSpPr>
          <p:sp>
            <p:nvSpPr>
              <p:cNvPr id="27692" name="WordArt 8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07" y="9461"/>
                <a:ext cx="393" cy="35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000" kern="10" spc="20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808080"/>
                    </a:solidFill>
                    <a:latin typeface="Arial"/>
                    <a:cs typeface="Arial"/>
                  </a:rPr>
                  <a:t>Rd</a:t>
                </a:r>
                <a:endParaRPr lang="ru-RU" sz="1000" kern="10" spc="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80808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7693" name="AutoShape 9"/>
              <p:cNvSpPr>
                <a:spLocks noChangeArrowheads="1"/>
              </p:cNvSpPr>
              <p:nvPr/>
            </p:nvSpPr>
            <p:spPr bwMode="auto">
              <a:xfrm>
                <a:off x="1534" y="9544"/>
                <a:ext cx="409" cy="193"/>
              </a:xfrm>
              <a:prstGeom prst="rightArrow">
                <a:avLst>
                  <a:gd name="adj1" fmla="val 50000"/>
                  <a:gd name="adj2" fmla="val 52979"/>
                </a:avLst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27655" name="Freeform 10"/>
            <p:cNvSpPr>
              <a:spLocks/>
            </p:cNvSpPr>
            <p:nvPr/>
          </p:nvSpPr>
          <p:spPr bwMode="auto">
            <a:xfrm>
              <a:off x="4252" y="6490"/>
              <a:ext cx="4332" cy="71"/>
            </a:xfrm>
            <a:custGeom>
              <a:avLst/>
              <a:gdLst>
                <a:gd name="T0" fmla="*/ 0 w 3288"/>
                <a:gd name="T1" fmla="*/ 152 h 152"/>
                <a:gd name="T2" fmla="*/ 240 w 3288"/>
                <a:gd name="T3" fmla="*/ 22 h 152"/>
                <a:gd name="T4" fmla="*/ 480 w 3288"/>
                <a:gd name="T5" fmla="*/ 152 h 152"/>
                <a:gd name="T6" fmla="*/ 744 w 3288"/>
                <a:gd name="T7" fmla="*/ 22 h 152"/>
                <a:gd name="T8" fmla="*/ 1008 w 3288"/>
                <a:gd name="T9" fmla="*/ 152 h 152"/>
                <a:gd name="T10" fmla="*/ 1248 w 3288"/>
                <a:gd name="T11" fmla="*/ 22 h 152"/>
                <a:gd name="T12" fmla="*/ 1536 w 3288"/>
                <a:gd name="T13" fmla="*/ 152 h 152"/>
                <a:gd name="T14" fmla="*/ 1776 w 3288"/>
                <a:gd name="T15" fmla="*/ 22 h 152"/>
                <a:gd name="T16" fmla="*/ 1968 w 3288"/>
                <a:gd name="T17" fmla="*/ 152 h 152"/>
                <a:gd name="T18" fmla="*/ 2280 w 3288"/>
                <a:gd name="T19" fmla="*/ 22 h 152"/>
                <a:gd name="T20" fmla="*/ 2520 w 3288"/>
                <a:gd name="T21" fmla="*/ 152 h 152"/>
                <a:gd name="T22" fmla="*/ 2760 w 3288"/>
                <a:gd name="T23" fmla="*/ 22 h 152"/>
                <a:gd name="T24" fmla="*/ 2976 w 3288"/>
                <a:gd name="T25" fmla="*/ 152 h 152"/>
                <a:gd name="T26" fmla="*/ 3072 w 3288"/>
                <a:gd name="T27" fmla="*/ 22 h 152"/>
                <a:gd name="T28" fmla="*/ 3288 w 3288"/>
                <a:gd name="T29" fmla="*/ 22 h 15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88"/>
                <a:gd name="T46" fmla="*/ 0 h 152"/>
                <a:gd name="T47" fmla="*/ 3288 w 3288"/>
                <a:gd name="T48" fmla="*/ 152 h 15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88" h="152">
                  <a:moveTo>
                    <a:pt x="0" y="152"/>
                  </a:moveTo>
                  <a:cubicBezTo>
                    <a:pt x="80" y="87"/>
                    <a:pt x="160" y="22"/>
                    <a:pt x="240" y="22"/>
                  </a:cubicBezTo>
                  <a:cubicBezTo>
                    <a:pt x="320" y="22"/>
                    <a:pt x="396" y="152"/>
                    <a:pt x="480" y="152"/>
                  </a:cubicBezTo>
                  <a:cubicBezTo>
                    <a:pt x="564" y="152"/>
                    <a:pt x="656" y="22"/>
                    <a:pt x="744" y="22"/>
                  </a:cubicBezTo>
                  <a:cubicBezTo>
                    <a:pt x="832" y="22"/>
                    <a:pt x="924" y="152"/>
                    <a:pt x="1008" y="152"/>
                  </a:cubicBezTo>
                  <a:cubicBezTo>
                    <a:pt x="1092" y="152"/>
                    <a:pt x="1160" y="22"/>
                    <a:pt x="1248" y="22"/>
                  </a:cubicBezTo>
                  <a:cubicBezTo>
                    <a:pt x="1336" y="22"/>
                    <a:pt x="1448" y="152"/>
                    <a:pt x="1536" y="152"/>
                  </a:cubicBezTo>
                  <a:cubicBezTo>
                    <a:pt x="1624" y="152"/>
                    <a:pt x="1704" y="22"/>
                    <a:pt x="1776" y="22"/>
                  </a:cubicBezTo>
                  <a:cubicBezTo>
                    <a:pt x="1848" y="22"/>
                    <a:pt x="1884" y="152"/>
                    <a:pt x="1968" y="152"/>
                  </a:cubicBezTo>
                  <a:cubicBezTo>
                    <a:pt x="2052" y="152"/>
                    <a:pt x="2188" y="22"/>
                    <a:pt x="2280" y="22"/>
                  </a:cubicBezTo>
                  <a:cubicBezTo>
                    <a:pt x="2372" y="22"/>
                    <a:pt x="2440" y="152"/>
                    <a:pt x="2520" y="152"/>
                  </a:cubicBezTo>
                  <a:cubicBezTo>
                    <a:pt x="2600" y="152"/>
                    <a:pt x="2684" y="22"/>
                    <a:pt x="2760" y="22"/>
                  </a:cubicBezTo>
                  <a:cubicBezTo>
                    <a:pt x="2836" y="22"/>
                    <a:pt x="2924" y="152"/>
                    <a:pt x="2976" y="152"/>
                  </a:cubicBezTo>
                  <a:cubicBezTo>
                    <a:pt x="3028" y="152"/>
                    <a:pt x="3020" y="44"/>
                    <a:pt x="3072" y="22"/>
                  </a:cubicBezTo>
                  <a:cubicBezTo>
                    <a:pt x="3124" y="0"/>
                    <a:pt x="3206" y="11"/>
                    <a:pt x="3288" y="2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6" name="Line 11"/>
            <p:cNvSpPr>
              <a:spLocks noChangeShapeType="1"/>
            </p:cNvSpPr>
            <p:nvPr/>
          </p:nvSpPr>
          <p:spPr bwMode="auto">
            <a:xfrm>
              <a:off x="6387" y="6279"/>
              <a:ext cx="0" cy="5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7" name="Line 12"/>
            <p:cNvSpPr>
              <a:spLocks noChangeShapeType="1"/>
            </p:cNvSpPr>
            <p:nvPr/>
          </p:nvSpPr>
          <p:spPr bwMode="auto">
            <a:xfrm>
              <a:off x="6512" y="6279"/>
              <a:ext cx="0" cy="5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658" name="Group 13"/>
            <p:cNvGrpSpPr>
              <a:grpSpLocks/>
            </p:cNvGrpSpPr>
            <p:nvPr/>
          </p:nvGrpSpPr>
          <p:grpSpPr bwMode="auto">
            <a:xfrm>
              <a:off x="5081" y="5380"/>
              <a:ext cx="975" cy="873"/>
              <a:chOff x="2868" y="9375"/>
              <a:chExt cx="323" cy="358"/>
            </a:xfrm>
          </p:grpSpPr>
          <p:sp>
            <p:nvSpPr>
              <p:cNvPr id="27689" name="AutoShape 14"/>
              <p:cNvSpPr>
                <a:spLocks noChangeAspect="1" noChangeArrowheads="1"/>
              </p:cNvSpPr>
              <p:nvPr/>
            </p:nvSpPr>
            <p:spPr bwMode="auto">
              <a:xfrm>
                <a:off x="2891" y="9375"/>
                <a:ext cx="231" cy="165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7690" name="Freeform 15"/>
              <p:cNvSpPr>
                <a:spLocks noChangeAspect="1"/>
              </p:cNvSpPr>
              <p:nvPr/>
            </p:nvSpPr>
            <p:spPr bwMode="auto">
              <a:xfrm>
                <a:off x="2868" y="9540"/>
                <a:ext cx="323" cy="66"/>
              </a:xfrm>
              <a:custGeom>
                <a:avLst/>
                <a:gdLst>
                  <a:gd name="T0" fmla="*/ 0 w 2016"/>
                  <a:gd name="T1" fmla="*/ 576 h 576"/>
                  <a:gd name="T2" fmla="*/ 288 w 2016"/>
                  <a:gd name="T3" fmla="*/ 144 h 576"/>
                  <a:gd name="T4" fmla="*/ 1008 w 2016"/>
                  <a:gd name="T5" fmla="*/ 0 h 576"/>
                  <a:gd name="T6" fmla="*/ 1728 w 2016"/>
                  <a:gd name="T7" fmla="*/ 144 h 576"/>
                  <a:gd name="T8" fmla="*/ 2016 w 2016"/>
                  <a:gd name="T9" fmla="*/ 432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16"/>
                  <a:gd name="T16" fmla="*/ 0 h 576"/>
                  <a:gd name="T17" fmla="*/ 2016 w 2016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16" h="576">
                    <a:moveTo>
                      <a:pt x="0" y="576"/>
                    </a:moveTo>
                    <a:cubicBezTo>
                      <a:pt x="60" y="408"/>
                      <a:pt x="120" y="240"/>
                      <a:pt x="288" y="144"/>
                    </a:cubicBezTo>
                    <a:cubicBezTo>
                      <a:pt x="456" y="48"/>
                      <a:pt x="768" y="0"/>
                      <a:pt x="1008" y="0"/>
                    </a:cubicBezTo>
                    <a:cubicBezTo>
                      <a:pt x="1248" y="0"/>
                      <a:pt x="1560" y="72"/>
                      <a:pt x="1728" y="144"/>
                    </a:cubicBezTo>
                    <a:cubicBezTo>
                      <a:pt x="1896" y="216"/>
                      <a:pt x="1968" y="384"/>
                      <a:pt x="2016" y="432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91" name="Freeform 16"/>
              <p:cNvSpPr>
                <a:spLocks noChangeAspect="1"/>
              </p:cNvSpPr>
              <p:nvPr/>
            </p:nvSpPr>
            <p:spPr bwMode="auto">
              <a:xfrm>
                <a:off x="2868" y="9537"/>
                <a:ext cx="277" cy="196"/>
              </a:xfrm>
              <a:custGeom>
                <a:avLst/>
                <a:gdLst>
                  <a:gd name="T0" fmla="*/ 0 w 1728"/>
                  <a:gd name="T1" fmla="*/ 1608 h 1704"/>
                  <a:gd name="T2" fmla="*/ 432 w 1728"/>
                  <a:gd name="T3" fmla="*/ 1608 h 1704"/>
                  <a:gd name="T4" fmla="*/ 576 w 1728"/>
                  <a:gd name="T5" fmla="*/ 1320 h 1704"/>
                  <a:gd name="T6" fmla="*/ 864 w 1728"/>
                  <a:gd name="T7" fmla="*/ 24 h 1704"/>
                  <a:gd name="T8" fmla="*/ 1152 w 1728"/>
                  <a:gd name="T9" fmla="*/ 1464 h 1704"/>
                  <a:gd name="T10" fmla="*/ 1728 w 1728"/>
                  <a:gd name="T11" fmla="*/ 1464 h 17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28"/>
                  <a:gd name="T19" fmla="*/ 0 h 1704"/>
                  <a:gd name="T20" fmla="*/ 1728 w 1728"/>
                  <a:gd name="T21" fmla="*/ 1704 h 170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28" h="1704">
                    <a:moveTo>
                      <a:pt x="0" y="1608"/>
                    </a:moveTo>
                    <a:cubicBezTo>
                      <a:pt x="168" y="1632"/>
                      <a:pt x="336" y="1656"/>
                      <a:pt x="432" y="1608"/>
                    </a:cubicBezTo>
                    <a:cubicBezTo>
                      <a:pt x="528" y="1560"/>
                      <a:pt x="504" y="1584"/>
                      <a:pt x="576" y="1320"/>
                    </a:cubicBezTo>
                    <a:cubicBezTo>
                      <a:pt x="648" y="1056"/>
                      <a:pt x="768" y="0"/>
                      <a:pt x="864" y="24"/>
                    </a:cubicBezTo>
                    <a:cubicBezTo>
                      <a:pt x="960" y="48"/>
                      <a:pt x="1008" y="1224"/>
                      <a:pt x="1152" y="1464"/>
                    </a:cubicBezTo>
                    <a:cubicBezTo>
                      <a:pt x="1296" y="1704"/>
                      <a:pt x="1512" y="1584"/>
                      <a:pt x="1728" y="1464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659" name="Group 17"/>
            <p:cNvGrpSpPr>
              <a:grpSpLocks/>
            </p:cNvGrpSpPr>
            <p:nvPr/>
          </p:nvGrpSpPr>
          <p:grpSpPr bwMode="auto">
            <a:xfrm>
              <a:off x="7071" y="5380"/>
              <a:ext cx="974" cy="873"/>
              <a:chOff x="2868" y="9375"/>
              <a:chExt cx="323" cy="358"/>
            </a:xfrm>
          </p:grpSpPr>
          <p:sp>
            <p:nvSpPr>
              <p:cNvPr id="27686" name="AutoShape 18"/>
              <p:cNvSpPr>
                <a:spLocks noChangeAspect="1" noChangeArrowheads="1"/>
              </p:cNvSpPr>
              <p:nvPr/>
            </p:nvSpPr>
            <p:spPr bwMode="auto">
              <a:xfrm>
                <a:off x="2891" y="9375"/>
                <a:ext cx="231" cy="165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7687" name="Freeform 19"/>
              <p:cNvSpPr>
                <a:spLocks noChangeAspect="1"/>
              </p:cNvSpPr>
              <p:nvPr/>
            </p:nvSpPr>
            <p:spPr bwMode="auto">
              <a:xfrm>
                <a:off x="2868" y="9540"/>
                <a:ext cx="323" cy="66"/>
              </a:xfrm>
              <a:custGeom>
                <a:avLst/>
                <a:gdLst>
                  <a:gd name="T0" fmla="*/ 0 w 2016"/>
                  <a:gd name="T1" fmla="*/ 576 h 576"/>
                  <a:gd name="T2" fmla="*/ 288 w 2016"/>
                  <a:gd name="T3" fmla="*/ 144 h 576"/>
                  <a:gd name="T4" fmla="*/ 1008 w 2016"/>
                  <a:gd name="T5" fmla="*/ 0 h 576"/>
                  <a:gd name="T6" fmla="*/ 1728 w 2016"/>
                  <a:gd name="T7" fmla="*/ 144 h 576"/>
                  <a:gd name="T8" fmla="*/ 2016 w 2016"/>
                  <a:gd name="T9" fmla="*/ 432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16"/>
                  <a:gd name="T16" fmla="*/ 0 h 576"/>
                  <a:gd name="T17" fmla="*/ 2016 w 2016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16" h="576">
                    <a:moveTo>
                      <a:pt x="0" y="576"/>
                    </a:moveTo>
                    <a:cubicBezTo>
                      <a:pt x="60" y="408"/>
                      <a:pt x="120" y="240"/>
                      <a:pt x="288" y="144"/>
                    </a:cubicBezTo>
                    <a:cubicBezTo>
                      <a:pt x="456" y="48"/>
                      <a:pt x="768" y="0"/>
                      <a:pt x="1008" y="0"/>
                    </a:cubicBezTo>
                    <a:cubicBezTo>
                      <a:pt x="1248" y="0"/>
                      <a:pt x="1560" y="72"/>
                      <a:pt x="1728" y="144"/>
                    </a:cubicBezTo>
                    <a:cubicBezTo>
                      <a:pt x="1896" y="216"/>
                      <a:pt x="1968" y="384"/>
                      <a:pt x="2016" y="432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88" name="Freeform 20"/>
              <p:cNvSpPr>
                <a:spLocks noChangeAspect="1"/>
              </p:cNvSpPr>
              <p:nvPr/>
            </p:nvSpPr>
            <p:spPr bwMode="auto">
              <a:xfrm>
                <a:off x="2868" y="9537"/>
                <a:ext cx="277" cy="196"/>
              </a:xfrm>
              <a:custGeom>
                <a:avLst/>
                <a:gdLst>
                  <a:gd name="T0" fmla="*/ 0 w 1728"/>
                  <a:gd name="T1" fmla="*/ 1608 h 1704"/>
                  <a:gd name="T2" fmla="*/ 432 w 1728"/>
                  <a:gd name="T3" fmla="*/ 1608 h 1704"/>
                  <a:gd name="T4" fmla="*/ 576 w 1728"/>
                  <a:gd name="T5" fmla="*/ 1320 h 1704"/>
                  <a:gd name="T6" fmla="*/ 864 w 1728"/>
                  <a:gd name="T7" fmla="*/ 24 h 1704"/>
                  <a:gd name="T8" fmla="*/ 1152 w 1728"/>
                  <a:gd name="T9" fmla="*/ 1464 h 1704"/>
                  <a:gd name="T10" fmla="*/ 1728 w 1728"/>
                  <a:gd name="T11" fmla="*/ 1464 h 17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28"/>
                  <a:gd name="T19" fmla="*/ 0 h 1704"/>
                  <a:gd name="T20" fmla="*/ 1728 w 1728"/>
                  <a:gd name="T21" fmla="*/ 1704 h 170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28" h="1704">
                    <a:moveTo>
                      <a:pt x="0" y="1608"/>
                    </a:moveTo>
                    <a:cubicBezTo>
                      <a:pt x="168" y="1632"/>
                      <a:pt x="336" y="1656"/>
                      <a:pt x="432" y="1608"/>
                    </a:cubicBezTo>
                    <a:cubicBezTo>
                      <a:pt x="528" y="1560"/>
                      <a:pt x="504" y="1584"/>
                      <a:pt x="576" y="1320"/>
                    </a:cubicBezTo>
                    <a:cubicBezTo>
                      <a:pt x="648" y="1056"/>
                      <a:pt x="768" y="0"/>
                      <a:pt x="864" y="24"/>
                    </a:cubicBezTo>
                    <a:cubicBezTo>
                      <a:pt x="960" y="48"/>
                      <a:pt x="1008" y="1224"/>
                      <a:pt x="1152" y="1464"/>
                    </a:cubicBezTo>
                    <a:cubicBezTo>
                      <a:pt x="1296" y="1704"/>
                      <a:pt x="1512" y="1584"/>
                      <a:pt x="1728" y="1464"/>
                    </a:cubicBezTo>
                  </a:path>
                </a:pathLst>
              </a:custGeom>
              <a:noFill/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7660" name="Line 21"/>
            <p:cNvSpPr>
              <a:spLocks noChangeShapeType="1"/>
            </p:cNvSpPr>
            <p:nvPr/>
          </p:nvSpPr>
          <p:spPr bwMode="auto">
            <a:xfrm>
              <a:off x="6428" y="4357"/>
              <a:ext cx="21" cy="158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1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7631" y="6860"/>
              <a:ext cx="1192" cy="26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400" kern="10" spc="28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будущая Д</a:t>
              </a:r>
            </a:p>
          </p:txBody>
        </p:sp>
        <p:grpSp>
          <p:nvGrpSpPr>
            <p:cNvPr id="27662" name="Group 23"/>
            <p:cNvGrpSpPr>
              <a:grpSpLocks/>
            </p:cNvGrpSpPr>
            <p:nvPr/>
          </p:nvGrpSpPr>
          <p:grpSpPr bwMode="auto">
            <a:xfrm>
              <a:off x="4294" y="4745"/>
              <a:ext cx="953" cy="582"/>
              <a:chOff x="3126" y="10559"/>
              <a:chExt cx="1104" cy="715"/>
            </a:xfrm>
          </p:grpSpPr>
          <p:sp>
            <p:nvSpPr>
              <p:cNvPr id="27681" name="Rectangle 24"/>
              <p:cNvSpPr>
                <a:spLocks noChangeArrowheads="1"/>
              </p:cNvSpPr>
              <p:nvPr/>
            </p:nvSpPr>
            <p:spPr bwMode="auto">
              <a:xfrm>
                <a:off x="3126" y="10559"/>
                <a:ext cx="1104" cy="71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27682" name="Group 25"/>
              <p:cNvGrpSpPr>
                <a:grpSpLocks/>
              </p:cNvGrpSpPr>
              <p:nvPr/>
            </p:nvGrpSpPr>
            <p:grpSpPr bwMode="auto">
              <a:xfrm>
                <a:off x="3414" y="10689"/>
                <a:ext cx="428" cy="520"/>
                <a:chOff x="2982" y="14329"/>
                <a:chExt cx="428" cy="520"/>
              </a:xfrm>
            </p:grpSpPr>
            <p:sp>
              <p:nvSpPr>
                <p:cNvPr id="27683" name="WordArt 2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982" y="14329"/>
                  <a:ext cx="240" cy="40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ru-RU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"/>
                      <a:cs typeface="Arial"/>
                    </a:rPr>
                    <a:t>Д</a:t>
                  </a:r>
                </a:p>
              </p:txBody>
            </p:sp>
            <p:sp>
              <p:nvSpPr>
                <p:cNvPr id="27684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270" y="14569"/>
                  <a:ext cx="140" cy="28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ru-RU" sz="12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"/>
                      <a:cs typeface="Arial"/>
                    </a:rPr>
                    <a:t>1</a:t>
                  </a:r>
                </a:p>
              </p:txBody>
            </p:sp>
            <p:sp>
              <p:nvSpPr>
                <p:cNvPr id="27685" name="WordArt 2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982" y="14329"/>
                  <a:ext cx="240" cy="40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ru-RU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"/>
                      <a:cs typeface="Arial"/>
                    </a:rPr>
                    <a:t>Д</a:t>
                  </a:r>
                </a:p>
              </p:txBody>
            </p:sp>
          </p:grpSp>
        </p:grpSp>
        <p:sp>
          <p:nvSpPr>
            <p:cNvPr id="27663" name="WordArt 29"/>
            <p:cNvSpPr>
              <a:spLocks noChangeArrowheads="1" noChangeShapeType="1" noTextEdit="1"/>
            </p:cNvSpPr>
            <p:nvPr/>
          </p:nvSpPr>
          <p:spPr bwMode="auto">
            <a:xfrm>
              <a:off x="4398" y="6860"/>
              <a:ext cx="1204" cy="26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400" kern="10" spc="28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прошлая Д</a:t>
              </a:r>
            </a:p>
          </p:txBody>
        </p:sp>
        <p:grpSp>
          <p:nvGrpSpPr>
            <p:cNvPr id="27664" name="Group 30"/>
            <p:cNvGrpSpPr>
              <a:grpSpLocks/>
            </p:cNvGrpSpPr>
            <p:nvPr/>
          </p:nvGrpSpPr>
          <p:grpSpPr bwMode="auto">
            <a:xfrm>
              <a:off x="7962" y="4798"/>
              <a:ext cx="954" cy="582"/>
              <a:chOff x="7230" y="10690"/>
              <a:chExt cx="1104" cy="715"/>
            </a:xfrm>
          </p:grpSpPr>
          <p:sp>
            <p:nvSpPr>
              <p:cNvPr id="27677" name="Rectangle 31"/>
              <p:cNvSpPr>
                <a:spLocks noChangeArrowheads="1"/>
              </p:cNvSpPr>
              <p:nvPr/>
            </p:nvSpPr>
            <p:spPr bwMode="auto">
              <a:xfrm>
                <a:off x="7230" y="10690"/>
                <a:ext cx="1104" cy="71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27678" name="Group 32"/>
              <p:cNvGrpSpPr>
                <a:grpSpLocks/>
              </p:cNvGrpSpPr>
              <p:nvPr/>
            </p:nvGrpSpPr>
            <p:grpSpPr bwMode="auto">
              <a:xfrm>
                <a:off x="7638" y="10820"/>
                <a:ext cx="428" cy="520"/>
                <a:chOff x="5166" y="14329"/>
                <a:chExt cx="428" cy="520"/>
              </a:xfrm>
            </p:grpSpPr>
            <p:sp>
              <p:nvSpPr>
                <p:cNvPr id="27679" name="WordArt 3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66" y="14329"/>
                  <a:ext cx="240" cy="40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ru-RU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"/>
                      <a:cs typeface="Arial"/>
                    </a:rPr>
                    <a:t>Д</a:t>
                  </a:r>
                </a:p>
              </p:txBody>
            </p:sp>
            <p:sp>
              <p:nvSpPr>
                <p:cNvPr id="27680" name="WordArt 3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54" y="14569"/>
                  <a:ext cx="140" cy="28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ru-RU" sz="12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"/>
                      <a:cs typeface="Arial"/>
                    </a:rPr>
                    <a:t>2</a:t>
                  </a:r>
                </a:p>
              </p:txBody>
            </p:sp>
          </p:grpSp>
        </p:grpSp>
        <p:sp>
          <p:nvSpPr>
            <p:cNvPr id="27665" name="Freeform 35"/>
            <p:cNvSpPr>
              <a:spLocks/>
            </p:cNvSpPr>
            <p:nvPr/>
          </p:nvSpPr>
          <p:spPr bwMode="auto">
            <a:xfrm>
              <a:off x="5931" y="5636"/>
              <a:ext cx="456" cy="617"/>
            </a:xfrm>
            <a:custGeom>
              <a:avLst/>
              <a:gdLst>
                <a:gd name="T0" fmla="*/ 0 w 528"/>
                <a:gd name="T1" fmla="*/ 108 h 758"/>
                <a:gd name="T2" fmla="*/ 432 w 528"/>
                <a:gd name="T3" fmla="*/ 108 h 758"/>
                <a:gd name="T4" fmla="*/ 528 w 528"/>
                <a:gd name="T5" fmla="*/ 758 h 758"/>
                <a:gd name="T6" fmla="*/ 0 60000 65536"/>
                <a:gd name="T7" fmla="*/ 0 60000 65536"/>
                <a:gd name="T8" fmla="*/ 0 60000 65536"/>
                <a:gd name="T9" fmla="*/ 0 w 528"/>
                <a:gd name="T10" fmla="*/ 0 h 758"/>
                <a:gd name="T11" fmla="*/ 528 w 528"/>
                <a:gd name="T12" fmla="*/ 758 h 7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8" h="758">
                  <a:moveTo>
                    <a:pt x="0" y="108"/>
                  </a:moveTo>
                  <a:cubicBezTo>
                    <a:pt x="172" y="54"/>
                    <a:pt x="344" y="0"/>
                    <a:pt x="432" y="108"/>
                  </a:cubicBezTo>
                  <a:cubicBezTo>
                    <a:pt x="520" y="216"/>
                    <a:pt x="524" y="487"/>
                    <a:pt x="528" y="758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6" name="Freeform 36"/>
            <p:cNvSpPr>
              <a:spLocks/>
            </p:cNvSpPr>
            <p:nvPr/>
          </p:nvSpPr>
          <p:spPr bwMode="auto">
            <a:xfrm>
              <a:off x="7983" y="5538"/>
              <a:ext cx="456" cy="617"/>
            </a:xfrm>
            <a:custGeom>
              <a:avLst/>
              <a:gdLst>
                <a:gd name="T0" fmla="*/ 0 w 528"/>
                <a:gd name="T1" fmla="*/ 108 h 758"/>
                <a:gd name="T2" fmla="*/ 432 w 528"/>
                <a:gd name="T3" fmla="*/ 108 h 758"/>
                <a:gd name="T4" fmla="*/ 528 w 528"/>
                <a:gd name="T5" fmla="*/ 758 h 758"/>
                <a:gd name="T6" fmla="*/ 0 60000 65536"/>
                <a:gd name="T7" fmla="*/ 0 60000 65536"/>
                <a:gd name="T8" fmla="*/ 0 60000 65536"/>
                <a:gd name="T9" fmla="*/ 0 w 528"/>
                <a:gd name="T10" fmla="*/ 0 h 758"/>
                <a:gd name="T11" fmla="*/ 528 w 528"/>
                <a:gd name="T12" fmla="*/ 758 h 7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8" h="758">
                  <a:moveTo>
                    <a:pt x="0" y="108"/>
                  </a:moveTo>
                  <a:cubicBezTo>
                    <a:pt x="172" y="54"/>
                    <a:pt x="344" y="0"/>
                    <a:pt x="432" y="108"/>
                  </a:cubicBezTo>
                  <a:cubicBezTo>
                    <a:pt x="520" y="216"/>
                    <a:pt x="524" y="487"/>
                    <a:pt x="528" y="758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7" name="Freeform 37"/>
            <p:cNvSpPr>
              <a:spLocks/>
            </p:cNvSpPr>
            <p:nvPr/>
          </p:nvSpPr>
          <p:spPr bwMode="auto">
            <a:xfrm>
              <a:off x="3796" y="6755"/>
              <a:ext cx="2239" cy="952"/>
            </a:xfrm>
            <a:custGeom>
              <a:avLst/>
              <a:gdLst>
                <a:gd name="T0" fmla="*/ 0 w 3192"/>
                <a:gd name="T1" fmla="*/ 0 h 1246"/>
                <a:gd name="T2" fmla="*/ 1656 w 3192"/>
                <a:gd name="T3" fmla="*/ 1235 h 1246"/>
                <a:gd name="T4" fmla="*/ 3192 w 3192"/>
                <a:gd name="T5" fmla="*/ 65 h 1246"/>
                <a:gd name="T6" fmla="*/ 0 60000 65536"/>
                <a:gd name="T7" fmla="*/ 0 60000 65536"/>
                <a:gd name="T8" fmla="*/ 0 60000 65536"/>
                <a:gd name="T9" fmla="*/ 0 w 3192"/>
                <a:gd name="T10" fmla="*/ 0 h 1246"/>
                <a:gd name="T11" fmla="*/ 3192 w 3192"/>
                <a:gd name="T12" fmla="*/ 1246 h 12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92" h="1246">
                  <a:moveTo>
                    <a:pt x="0" y="0"/>
                  </a:moveTo>
                  <a:cubicBezTo>
                    <a:pt x="562" y="612"/>
                    <a:pt x="1124" y="1224"/>
                    <a:pt x="1656" y="1235"/>
                  </a:cubicBezTo>
                  <a:cubicBezTo>
                    <a:pt x="2188" y="1246"/>
                    <a:pt x="2690" y="655"/>
                    <a:pt x="3192" y="6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8" name="Freeform 38"/>
            <p:cNvSpPr>
              <a:spLocks/>
            </p:cNvSpPr>
            <p:nvPr/>
          </p:nvSpPr>
          <p:spPr bwMode="auto">
            <a:xfrm>
              <a:off x="7009" y="6808"/>
              <a:ext cx="2238" cy="951"/>
            </a:xfrm>
            <a:custGeom>
              <a:avLst/>
              <a:gdLst>
                <a:gd name="T0" fmla="*/ 0 w 3192"/>
                <a:gd name="T1" fmla="*/ 0 h 1246"/>
                <a:gd name="T2" fmla="*/ 1656 w 3192"/>
                <a:gd name="T3" fmla="*/ 1235 h 1246"/>
                <a:gd name="T4" fmla="*/ 3192 w 3192"/>
                <a:gd name="T5" fmla="*/ 65 h 1246"/>
                <a:gd name="T6" fmla="*/ 0 60000 65536"/>
                <a:gd name="T7" fmla="*/ 0 60000 65536"/>
                <a:gd name="T8" fmla="*/ 0 60000 65536"/>
                <a:gd name="T9" fmla="*/ 0 w 3192"/>
                <a:gd name="T10" fmla="*/ 0 h 1246"/>
                <a:gd name="T11" fmla="*/ 3192 w 3192"/>
                <a:gd name="T12" fmla="*/ 1246 h 12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92" h="1246">
                  <a:moveTo>
                    <a:pt x="0" y="0"/>
                  </a:moveTo>
                  <a:cubicBezTo>
                    <a:pt x="562" y="612"/>
                    <a:pt x="1124" y="1224"/>
                    <a:pt x="1656" y="1235"/>
                  </a:cubicBezTo>
                  <a:cubicBezTo>
                    <a:pt x="2188" y="1246"/>
                    <a:pt x="2690" y="655"/>
                    <a:pt x="3192" y="6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9" name="Freeform 39"/>
            <p:cNvSpPr>
              <a:spLocks/>
            </p:cNvSpPr>
            <p:nvPr/>
          </p:nvSpPr>
          <p:spPr bwMode="auto">
            <a:xfrm>
              <a:off x="5869" y="7056"/>
              <a:ext cx="1306" cy="439"/>
            </a:xfrm>
            <a:custGeom>
              <a:avLst/>
              <a:gdLst>
                <a:gd name="T0" fmla="*/ 0 w 3192"/>
                <a:gd name="T1" fmla="*/ 0 h 1246"/>
                <a:gd name="T2" fmla="*/ 1656 w 3192"/>
                <a:gd name="T3" fmla="*/ 1235 h 1246"/>
                <a:gd name="T4" fmla="*/ 3192 w 3192"/>
                <a:gd name="T5" fmla="*/ 65 h 1246"/>
                <a:gd name="T6" fmla="*/ 0 60000 65536"/>
                <a:gd name="T7" fmla="*/ 0 60000 65536"/>
                <a:gd name="T8" fmla="*/ 0 60000 65536"/>
                <a:gd name="T9" fmla="*/ 0 w 3192"/>
                <a:gd name="T10" fmla="*/ 0 h 1246"/>
                <a:gd name="T11" fmla="*/ 3192 w 3192"/>
                <a:gd name="T12" fmla="*/ 1246 h 12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92" h="1246">
                  <a:moveTo>
                    <a:pt x="0" y="0"/>
                  </a:moveTo>
                  <a:cubicBezTo>
                    <a:pt x="562" y="612"/>
                    <a:pt x="1124" y="1224"/>
                    <a:pt x="1656" y="1235"/>
                  </a:cubicBezTo>
                  <a:cubicBezTo>
                    <a:pt x="2188" y="1246"/>
                    <a:pt x="2690" y="655"/>
                    <a:pt x="3192" y="6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0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5952" y="7707"/>
              <a:ext cx="1023" cy="21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200" kern="10" spc="6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настоящее</a:t>
              </a:r>
            </a:p>
          </p:txBody>
        </p:sp>
        <p:grpSp>
          <p:nvGrpSpPr>
            <p:cNvPr id="27671" name="Group 41"/>
            <p:cNvGrpSpPr>
              <a:grpSpLocks/>
            </p:cNvGrpSpPr>
            <p:nvPr/>
          </p:nvGrpSpPr>
          <p:grpSpPr bwMode="auto">
            <a:xfrm>
              <a:off x="3755" y="7495"/>
              <a:ext cx="534" cy="511"/>
              <a:chOff x="1140" y="13001"/>
              <a:chExt cx="618" cy="628"/>
            </a:xfrm>
          </p:grpSpPr>
          <p:sp>
            <p:nvSpPr>
              <p:cNvPr id="27675" name="WordArt 42"/>
              <p:cNvSpPr>
                <a:spLocks noChangeArrowheads="1" noChangeShapeType="1" noTextEdit="1"/>
              </p:cNvSpPr>
              <p:nvPr/>
            </p:nvSpPr>
            <p:spPr bwMode="auto">
              <a:xfrm>
                <a:off x="1140" y="13001"/>
                <a:ext cx="402" cy="5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24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S</a:t>
                </a:r>
                <a:endParaRPr lang="ru-RU" sz="2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7676" name="WordArt 43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98" y="13289"/>
                <a:ext cx="160" cy="34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14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1</a:t>
                </a:r>
              </a:p>
            </p:txBody>
          </p:sp>
        </p:grpSp>
        <p:grpSp>
          <p:nvGrpSpPr>
            <p:cNvPr id="27672" name="Group 44"/>
            <p:cNvGrpSpPr>
              <a:grpSpLocks/>
            </p:cNvGrpSpPr>
            <p:nvPr/>
          </p:nvGrpSpPr>
          <p:grpSpPr bwMode="auto">
            <a:xfrm>
              <a:off x="8978" y="7442"/>
              <a:ext cx="532" cy="511"/>
              <a:chOff x="9438" y="13066"/>
              <a:chExt cx="616" cy="628"/>
            </a:xfrm>
          </p:grpSpPr>
          <p:sp>
            <p:nvSpPr>
              <p:cNvPr id="27673" name="WordArt 45"/>
              <p:cNvSpPr>
                <a:spLocks noChangeArrowheads="1" noChangeShapeType="1" noTextEdit="1"/>
              </p:cNvSpPr>
              <p:nvPr/>
            </p:nvSpPr>
            <p:spPr bwMode="auto">
              <a:xfrm>
                <a:off x="9438" y="13066"/>
                <a:ext cx="402" cy="5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24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S</a:t>
                </a:r>
                <a:endParaRPr lang="ru-RU" sz="2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7674" name="WordArt 46"/>
              <p:cNvSpPr>
                <a:spLocks noChangeArrowheads="1" noChangeShapeType="1" noTextEdit="1"/>
              </p:cNvSpPr>
              <p:nvPr/>
            </p:nvSpPr>
            <p:spPr bwMode="auto">
              <a:xfrm>
                <a:off x="9894" y="13354"/>
                <a:ext cx="160" cy="34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14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2</a:t>
                </a:r>
              </a:p>
            </p:txBody>
          </p:sp>
        </p:grpSp>
      </p:grp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414338" y="3971925"/>
            <a:ext cx="8229600" cy="2536825"/>
          </a:xfrm>
        </p:spPr>
        <p:txBody>
          <a:bodyPr/>
          <a:lstStyle/>
          <a:p>
            <a:pPr marL="1588" indent="-1588">
              <a:buFont typeface="Arial" charset="0"/>
              <a:buNone/>
            </a:pPr>
            <a:r>
              <a:rPr lang="ru-RU" sz="2000" dirty="0" smtClean="0"/>
              <a:t>В идеальной действительности оформляется и живёт представление о предстоящей деятельности.</a:t>
            </a:r>
          </a:p>
          <a:p>
            <a:pPr marL="1588" indent="-1588">
              <a:buFont typeface="Arial" charset="0"/>
              <a:buNone/>
            </a:pPr>
            <a:r>
              <a:rPr lang="ru-RU" sz="2000" dirty="0" smtClean="0"/>
              <a:t>Каждый очередной шаг реализации деятельности вносит коррекцию в реальную действительность и вызывает пересмотр представлений о предстоящей деятельности, необходимость пересмотра образа будущего.</a:t>
            </a:r>
          </a:p>
          <a:p>
            <a:pPr marL="1588" indent="-1588">
              <a:buFont typeface="Arial" charset="0"/>
              <a:buNone/>
            </a:pPr>
            <a:r>
              <a:rPr lang="ru-RU" sz="2000" dirty="0" smtClean="0"/>
              <a:t>Это и есть сущность программной организации деятельности.</a:t>
            </a:r>
          </a:p>
        </p:txBody>
      </p:sp>
      <p:sp>
        <p:nvSpPr>
          <p:cNvPr id="49" name="Номер слайда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70B3F-CCF3-47E6-AE49-3DF962CEC4C3}" type="slidenum">
              <a:rPr lang="ru-RU" sz="1400" b="1" smtClean="0"/>
              <a:pPr>
                <a:defRPr/>
              </a:pPr>
              <a:t>15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647700" y="1600200"/>
            <a:ext cx="79375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4F6228"/>
                </a:solidFill>
                <a:latin typeface="Calibri" pitchFamily="34" charset="0"/>
              </a:rPr>
              <a:t>Развитие школьного обучения в сельских муниципальных районах Красноярского края: что строим?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C564A-50DB-4DE3-9D8E-C38DF2B5093D}" type="slidenum">
              <a:rPr lang="ru-RU" sz="1400" b="1" smtClean="0"/>
              <a:pPr>
                <a:defRPr/>
              </a:pPr>
              <a:t>2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Индивидуальная образовательная программа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ИОП </a:t>
            </a:r>
            <a:r>
              <a:rPr lang="ru-RU" dirty="0" smtClean="0"/>
              <a:t>-  представления обучающегося о его предстоящей образовательной деятельности (учении, обучении, самовоспитании…), её целях, содержании, результатах и со-бытийных ситуациях их достижения (времени, месте, процедурах взаимодействия субъектов, средствах), фиксируемые в различных учебно-методических материалах, не закрепляемых нормативно.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70B3F-CCF3-47E6-AE49-3DF962CEC4C3}" type="slidenum">
              <a:rPr lang="ru-RU" sz="1400" b="1" smtClean="0"/>
              <a:pPr>
                <a:defRPr/>
              </a:pPr>
              <a:t>3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ИОМ</a:t>
            </a:r>
            <a:r>
              <a:rPr lang="ru-RU" dirty="0" smtClean="0"/>
              <a:t> – индивидуальный образовательный (учебный) маршрут        некоторая </a:t>
            </a:r>
            <a:r>
              <a:rPr lang="ru-RU" b="1" dirty="0" smtClean="0"/>
              <a:t>последовательность</a:t>
            </a:r>
            <a:r>
              <a:rPr lang="ru-RU" dirty="0" smtClean="0"/>
              <a:t> освоения содержания программы учебного предмета (курса, модуля), </a:t>
            </a:r>
            <a:r>
              <a:rPr lang="ru-RU" b="1" dirty="0" smtClean="0"/>
              <a:t>определённого для конкретного ученика.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10312"/>
            <a:ext cx="2133600" cy="365125"/>
          </a:xfrm>
        </p:spPr>
        <p:txBody>
          <a:bodyPr/>
          <a:lstStyle/>
          <a:p>
            <a:pPr>
              <a:defRPr/>
            </a:pPr>
            <a:fld id="{65070B3F-CCF3-47E6-AE49-3DF962CEC4C3}" type="slidenum">
              <a:rPr lang="ru-RU" sz="1400" b="1" smtClean="0"/>
              <a:pPr>
                <a:defRPr/>
              </a:pPr>
              <a:t>4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20663"/>
            <a:ext cx="8229600" cy="503237"/>
          </a:xfrm>
        </p:spPr>
        <p:txBody>
          <a:bodyPr/>
          <a:lstStyle/>
          <a:p>
            <a:r>
              <a:rPr lang="ru-RU" sz="3200" b="1" smtClean="0"/>
              <a:t>Концепция про развитие</a:t>
            </a:r>
          </a:p>
        </p:txBody>
      </p:sp>
      <p:pic>
        <p:nvPicPr>
          <p:cNvPr id="17410" name="Picture 3" descr="D:\сетевая\Безымянный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36638"/>
            <a:ext cx="55054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5505450" y="1569494"/>
            <a:ext cx="3344863" cy="4340770"/>
          </a:xfrm>
        </p:spPr>
        <p:txBody>
          <a:bodyPr/>
          <a:lstStyle/>
          <a:p>
            <a:r>
              <a:rPr lang="ru-RU" sz="2400" b="1" dirty="0" smtClean="0"/>
              <a:t>ПРОИСХОДИТ:</a:t>
            </a:r>
          </a:p>
          <a:p>
            <a:r>
              <a:rPr lang="ru-RU" sz="2400" dirty="0" smtClean="0"/>
              <a:t>Закономерное (направленное) изменение</a:t>
            </a:r>
          </a:p>
          <a:p>
            <a:r>
              <a:rPr lang="ru-RU" sz="2400" dirty="0" smtClean="0"/>
              <a:t>Появляется новое качественное состояние объекта – его состава и структуры. Структурное усложнение</a:t>
            </a:r>
          </a:p>
          <a:p>
            <a:r>
              <a:rPr lang="ru-RU" sz="2400" dirty="0" smtClean="0"/>
              <a:t>Механизм развития внутри</a:t>
            </a:r>
          </a:p>
        </p:txBody>
      </p:sp>
      <p:sp>
        <p:nvSpPr>
          <p:cNvPr id="17412" name="Содержимое 2"/>
          <p:cNvSpPr txBox="1">
            <a:spLocks/>
          </p:cNvSpPr>
          <p:nvPr/>
        </p:nvSpPr>
        <p:spPr bwMode="auto">
          <a:xfrm>
            <a:off x="258763" y="4940300"/>
            <a:ext cx="4776787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400" dirty="0">
                <a:latin typeface="Calibri" pitchFamily="34" charset="0"/>
              </a:rPr>
              <a:t>Развитие – всеобщий принцип природы, общества и познания, как исторически протекающих событий.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70B3F-CCF3-47E6-AE49-3DF962CEC4C3}" type="slidenum">
              <a:rPr lang="ru-RU" sz="1400" b="1" smtClean="0"/>
              <a:pPr>
                <a:defRPr/>
              </a:pPr>
              <a:t>5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" y="1685925"/>
            <a:ext cx="5087938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6"/>
          <p:cNvSpPr>
            <a:spLocks noGrp="1"/>
          </p:cNvSpPr>
          <p:nvPr>
            <p:ph type="title"/>
          </p:nvPr>
        </p:nvSpPr>
        <p:spPr>
          <a:xfrm>
            <a:off x="457200" y="220663"/>
            <a:ext cx="8229600" cy="1011237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Направленность развития</a:t>
            </a:r>
            <a:r>
              <a:rPr lang="ru-RU" sz="3200" b="1" smtClean="0">
                <a:solidFill>
                  <a:srgbClr val="FF0000"/>
                </a:solidFill>
              </a:rPr>
              <a:t/>
            </a:r>
            <a:br>
              <a:rPr lang="ru-RU" sz="3200" b="1" smtClean="0">
                <a:solidFill>
                  <a:srgbClr val="FF0000"/>
                </a:solidFill>
              </a:rPr>
            </a:br>
            <a:r>
              <a:rPr lang="ru-RU" sz="3200" b="1" smtClean="0"/>
              <a:t>Стратегические ориентиры развития школьного обучения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849813" y="1600200"/>
            <a:ext cx="4038600" cy="4525963"/>
          </a:xfrm>
        </p:spPr>
        <p:txBody>
          <a:bodyPr rtlCol="0">
            <a:normAutofit fontScale="775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ru-RU" b="1" dirty="0"/>
              <a:t>Прогрессивные изменения в общем образовании связаны</a:t>
            </a:r>
            <a:endParaRPr lang="en-US" b="1" dirty="0"/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ru-RU" dirty="0" smtClean="0"/>
              <a:t>не </a:t>
            </a:r>
            <a:r>
              <a:rPr lang="ru-RU" dirty="0"/>
              <a:t>с повышением среднеарифметического уровня образовательных результатов группы, а с обеспечением высокого качества образования каждого ребенка. При этом совместно и продуктивно должны обучаться разные категории обучающихся, включая высокомотивированных и детей с ограниченными возможностями </a:t>
            </a:r>
            <a:r>
              <a:rPr lang="ru-RU" dirty="0" smtClean="0"/>
              <a:t>здоровья</a:t>
            </a:r>
            <a:endParaRPr lang="ru-RU" dirty="0"/>
          </a:p>
          <a:p>
            <a:pPr algn="just" fontAlgn="auto">
              <a:spcAft>
                <a:spcPts val="0"/>
              </a:spcAft>
              <a:buFont typeface="Arial"/>
              <a:buChar char="•"/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E2F9D-0506-4226-9A0F-0DCB9D65E39D}" type="slidenum">
              <a:rPr lang="ru-RU" sz="1400" b="1" smtClean="0"/>
              <a:pPr>
                <a:defRPr/>
              </a:pPr>
              <a:t>6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Объект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0263" y="2217738"/>
            <a:ext cx="3292475" cy="3290887"/>
          </a:xfrm>
        </p:spPr>
      </p:pic>
      <p:sp>
        <p:nvSpPr>
          <p:cNvPr id="19458" name="Объект 6"/>
          <p:cNvSpPr>
            <a:spLocks noGrp="1"/>
          </p:cNvSpPr>
          <p:nvPr>
            <p:ph sz="half" idx="2"/>
          </p:nvPr>
        </p:nvSpPr>
        <p:spPr>
          <a:xfrm>
            <a:off x="4648200" y="1463675"/>
            <a:ext cx="4038600" cy="489585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b="1" dirty="0" smtClean="0"/>
              <a:t>Прогрессивные изменения в общем образовании связаны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 smtClean="0"/>
          </a:p>
          <a:p>
            <a:pPr marL="0" indent="0">
              <a:buFont typeface="Arial" charset="0"/>
              <a:buNone/>
            </a:pPr>
            <a:r>
              <a:rPr lang="ru-RU" sz="2400" dirty="0" smtClean="0"/>
              <a:t>с обеспечением непрерывного и успешного индивидуального продвижения (т.е. продвижения каждого) в освоении учебного материала, достижении образовательных результатов</a:t>
            </a:r>
          </a:p>
        </p:txBody>
      </p:sp>
      <p:sp>
        <p:nvSpPr>
          <p:cNvPr id="19459" name="Заголовок 6"/>
          <p:cNvSpPr>
            <a:spLocks noGrp="1"/>
          </p:cNvSpPr>
          <p:nvPr>
            <p:ph type="title"/>
          </p:nvPr>
        </p:nvSpPr>
        <p:spPr>
          <a:xfrm>
            <a:off x="457200" y="220663"/>
            <a:ext cx="8229600" cy="1011237"/>
          </a:xfrm>
        </p:spPr>
        <p:txBody>
          <a:bodyPr/>
          <a:lstStyle/>
          <a:p>
            <a:r>
              <a:rPr lang="ru-RU" sz="3200" b="1" smtClean="0"/>
              <a:t>Стратегические ориентиры развития школьного обучения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E2F9D-0506-4226-9A0F-0DCB9D65E39D}" type="slidenum">
              <a:rPr lang="ru-RU" sz="1400" b="1" smtClean="0"/>
              <a:pPr>
                <a:defRPr/>
              </a:pPr>
              <a:t>7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endParaRPr lang="ru-RU" sz="2000" dirty="0">
              <a:latin typeface="+mn-lt"/>
              <a:ea typeface="+mn-ea"/>
              <a:cs typeface="+mn-cs"/>
            </a:endParaRPr>
          </a:p>
        </p:txBody>
      </p:sp>
      <p:pic>
        <p:nvPicPr>
          <p:cNvPr id="20482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416300"/>
            <a:ext cx="4383088" cy="3157538"/>
          </a:xfrm>
        </p:spPr>
      </p:pic>
      <p:pic>
        <p:nvPicPr>
          <p:cNvPr id="20483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3025" y="3317875"/>
            <a:ext cx="3533775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2"/>
          <p:cNvSpPr>
            <a:spLocks noChangeArrowheads="1"/>
          </p:cNvSpPr>
          <p:nvPr/>
        </p:nvSpPr>
        <p:spPr bwMode="auto">
          <a:xfrm>
            <a:off x="457200" y="1192213"/>
            <a:ext cx="83439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Прогрессивные изменения в общем образовании связаны </a:t>
            </a:r>
          </a:p>
          <a:p>
            <a:endParaRPr lang="ru-RU" sz="1000" dirty="0">
              <a:latin typeface="Calibri" pitchFamily="34" charset="0"/>
            </a:endParaRPr>
          </a:p>
          <a:p>
            <a:r>
              <a:rPr lang="ru-RU" sz="2400" dirty="0">
                <a:latin typeface="Calibri" pitchFamily="34" charset="0"/>
              </a:rPr>
              <a:t>с обеспечением самостоятельности и активности каждого школьника посредством организованных коопераций и сотрудничества, прежде всего между самими обучающимися (дети – главный ресурс друг для друга в обучении)</a:t>
            </a: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457200" y="220663"/>
            <a:ext cx="8229600" cy="101123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>
                <a:latin typeface="+mj-lt"/>
                <a:ea typeface="+mj-ea"/>
                <a:cs typeface="+mj-cs"/>
              </a:rPr>
              <a:t>Стратегические ориентиры развития школьного обучения</a:t>
            </a:r>
            <a:endParaRPr lang="ru-RU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70B3F-CCF3-47E6-AE49-3DF962CEC4C3}" type="slidenum">
              <a:rPr lang="ru-RU" sz="1400" b="1" smtClean="0"/>
              <a:pPr>
                <a:defRPr/>
              </a:pPr>
              <a:t>8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5100" y="3992563"/>
            <a:ext cx="3086100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5075" y="3979863"/>
            <a:ext cx="3157538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Объект 4"/>
          <p:cNvSpPr>
            <a:spLocks noGrp="1"/>
          </p:cNvSpPr>
          <p:nvPr>
            <p:ph idx="1"/>
          </p:nvPr>
        </p:nvSpPr>
        <p:spPr>
          <a:xfrm>
            <a:off x="498475" y="1354138"/>
            <a:ext cx="8229600" cy="2890837"/>
          </a:xfrm>
        </p:spPr>
        <p:txBody>
          <a:bodyPr/>
          <a:lstStyle/>
          <a:p>
            <a:pPr marL="1588" indent="-1588">
              <a:buFont typeface="Arial" charset="0"/>
              <a:buNone/>
            </a:pPr>
            <a:r>
              <a:rPr lang="ru-RU" sz="2400" b="1" dirty="0" smtClean="0"/>
              <a:t>Прогрессивные изменения в общем образовании связаны</a:t>
            </a:r>
            <a:endParaRPr lang="ru-RU" sz="800" b="1" dirty="0" smtClean="0"/>
          </a:p>
          <a:p>
            <a:pPr marL="1588" indent="-1588">
              <a:buFont typeface="Arial" charset="0"/>
              <a:buNone/>
            </a:pPr>
            <a:endParaRPr lang="ru-RU" sz="800" dirty="0" smtClean="0"/>
          </a:p>
          <a:p>
            <a:pPr marL="1588" indent="-1588">
              <a:buFont typeface="Arial" charset="0"/>
              <a:buNone/>
            </a:pPr>
            <a:r>
              <a:rPr lang="ru-RU" sz="2400" dirty="0" smtClean="0"/>
              <a:t>с построением такого учебного процесса (как системы со-бытийных ситуаций взаимодействия его участников), который требует проявления специфических универсальных учебных действий – метапредметных и личностных качеств – и тем самым обеспечивает их «естественное» формирование</a:t>
            </a:r>
          </a:p>
        </p:txBody>
      </p:sp>
      <p:sp>
        <p:nvSpPr>
          <p:cNvPr id="21508" name="Заголовок 6"/>
          <p:cNvSpPr>
            <a:spLocks noGrp="1"/>
          </p:cNvSpPr>
          <p:nvPr>
            <p:ph type="title"/>
          </p:nvPr>
        </p:nvSpPr>
        <p:spPr>
          <a:xfrm>
            <a:off x="457200" y="220663"/>
            <a:ext cx="8229600" cy="1011237"/>
          </a:xfrm>
        </p:spPr>
        <p:txBody>
          <a:bodyPr/>
          <a:lstStyle/>
          <a:p>
            <a:r>
              <a:rPr lang="ru-RU" sz="3200" b="1" smtClean="0"/>
              <a:t>Стратегические ориентиры развития школьного обучения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70B3F-CCF3-47E6-AE49-3DF962CEC4C3}" type="slidenum">
              <a:rPr lang="ru-RU" sz="1400" b="1" smtClean="0"/>
              <a:pPr>
                <a:defRPr/>
              </a:pPr>
              <a:t>9</a:t>
            </a:fld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504</Words>
  <Application>Microsoft Office PowerPoint</Application>
  <PresentationFormat>Экран (4:3)</PresentationFormat>
  <Paragraphs>103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Муниципальный  организационно – деятельностный семинар по направлению «Развитие школьного обучения в сельских муниципальных районах Красноярского края»</vt:lpstr>
      <vt:lpstr>Слайд 2</vt:lpstr>
      <vt:lpstr>Индивидуальная образовательная программа</vt:lpstr>
      <vt:lpstr>Слайд 4</vt:lpstr>
      <vt:lpstr>Концепция про развитие</vt:lpstr>
      <vt:lpstr>Направленность развития Стратегические ориентиры развития школьного обучения</vt:lpstr>
      <vt:lpstr>Стратегические ориентиры развития школьного обучения</vt:lpstr>
      <vt:lpstr>   </vt:lpstr>
      <vt:lpstr>Стратегические ориентиры развития школьного обучения</vt:lpstr>
      <vt:lpstr>   Прогрессивные изменения в общем образовании связаны   с изменением и приведением во взаимосоответствие всех образовательных процессов (воспитания, развития, социализации, адаптации и др.) после преобразования базового – процесса обучения. </vt:lpstr>
      <vt:lpstr>Слайд 11</vt:lpstr>
      <vt:lpstr>Слайд 12</vt:lpstr>
      <vt:lpstr>Слайд 13</vt:lpstr>
      <vt:lpstr>Футурозоны    (Ю.В. Громыко)</vt:lpstr>
      <vt:lpstr>Программно-организованная деятельность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Минов</dc:creator>
  <cp:lastModifiedBy>1107</cp:lastModifiedBy>
  <cp:revision>101</cp:revision>
  <cp:lastPrinted>2017-10-23T23:24:41Z</cp:lastPrinted>
  <dcterms:created xsi:type="dcterms:W3CDTF">2017-10-23T10:07:19Z</dcterms:created>
  <dcterms:modified xsi:type="dcterms:W3CDTF">2018-03-24T13:38:59Z</dcterms:modified>
</cp:coreProperties>
</file>